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0"/>
  </p:notesMasterIdLst>
  <p:sldIdLst>
    <p:sldId id="448" r:id="rId3"/>
    <p:sldId id="523" r:id="rId4"/>
    <p:sldId id="524" r:id="rId5"/>
    <p:sldId id="525" r:id="rId6"/>
    <p:sldId id="593" r:id="rId7"/>
    <p:sldId id="607" r:id="rId8"/>
    <p:sldId id="583" r:id="rId9"/>
    <p:sldId id="596" r:id="rId10"/>
    <p:sldId id="598" r:id="rId11"/>
    <p:sldId id="672" r:id="rId12"/>
    <p:sldId id="673" r:id="rId13"/>
    <p:sldId id="674" r:id="rId14"/>
    <p:sldId id="585" r:id="rId15"/>
    <p:sldId id="675" r:id="rId16"/>
    <p:sldId id="587" r:id="rId17"/>
    <p:sldId id="588" r:id="rId18"/>
    <p:sldId id="533" r:id="rId19"/>
    <p:sldId id="590" r:id="rId20"/>
    <p:sldId id="589" r:id="rId21"/>
    <p:sldId id="592" r:id="rId22"/>
    <p:sldId id="534" r:id="rId23"/>
    <p:sldId id="670" r:id="rId24"/>
    <p:sldId id="671" r:id="rId25"/>
    <p:sldId id="536" r:id="rId26"/>
    <p:sldId id="608" r:id="rId27"/>
    <p:sldId id="687" r:id="rId28"/>
    <p:sldId id="688" r:id="rId29"/>
    <p:sldId id="689" r:id="rId30"/>
    <p:sldId id="690" r:id="rId31"/>
    <p:sldId id="691" r:id="rId32"/>
    <p:sldId id="612" r:id="rId33"/>
    <p:sldId id="613" r:id="rId34"/>
    <p:sldId id="615" r:id="rId35"/>
    <p:sldId id="614" r:id="rId36"/>
    <p:sldId id="677" r:id="rId37"/>
    <p:sldId id="676" r:id="rId38"/>
    <p:sldId id="616" r:id="rId39"/>
    <p:sldId id="617" r:id="rId40"/>
    <p:sldId id="618" r:id="rId41"/>
    <p:sldId id="619" r:id="rId42"/>
    <p:sldId id="620" r:id="rId43"/>
    <p:sldId id="692" r:id="rId44"/>
    <p:sldId id="693" r:id="rId45"/>
    <p:sldId id="621" r:id="rId46"/>
    <p:sldId id="622" r:id="rId47"/>
    <p:sldId id="623" r:id="rId48"/>
    <p:sldId id="624" r:id="rId49"/>
    <p:sldId id="625" r:id="rId50"/>
    <p:sldId id="626" r:id="rId51"/>
    <p:sldId id="627" r:id="rId52"/>
    <p:sldId id="628" r:id="rId53"/>
    <p:sldId id="697" r:id="rId54"/>
    <p:sldId id="629" r:id="rId55"/>
    <p:sldId id="630" r:id="rId56"/>
    <p:sldId id="631" r:id="rId57"/>
    <p:sldId id="632" r:id="rId58"/>
    <p:sldId id="699" r:id="rId59"/>
    <p:sldId id="633" r:id="rId60"/>
    <p:sldId id="634" r:id="rId61"/>
    <p:sldId id="635" r:id="rId62"/>
    <p:sldId id="694" r:id="rId63"/>
    <p:sldId id="695" r:id="rId64"/>
    <p:sldId id="696" r:id="rId65"/>
    <p:sldId id="636" r:id="rId66"/>
    <p:sldId id="678" r:id="rId67"/>
    <p:sldId id="679" r:id="rId68"/>
    <p:sldId id="680" r:id="rId69"/>
    <p:sldId id="640" r:id="rId70"/>
    <p:sldId id="681" r:id="rId71"/>
    <p:sldId id="682" r:id="rId72"/>
    <p:sldId id="683" r:id="rId73"/>
    <p:sldId id="684" r:id="rId74"/>
    <p:sldId id="685" r:id="rId75"/>
    <p:sldId id="686" r:id="rId76"/>
    <p:sldId id="700" r:id="rId77"/>
    <p:sldId id="701" r:id="rId78"/>
    <p:sldId id="702" r:id="rId79"/>
    <p:sldId id="703" r:id="rId80"/>
    <p:sldId id="704" r:id="rId81"/>
    <p:sldId id="705" r:id="rId82"/>
    <p:sldId id="706" r:id="rId83"/>
    <p:sldId id="707" r:id="rId84"/>
    <p:sldId id="708" r:id="rId85"/>
    <p:sldId id="709" r:id="rId86"/>
    <p:sldId id="711" r:id="rId87"/>
    <p:sldId id="712" r:id="rId88"/>
    <p:sldId id="713" r:id="rId89"/>
    <p:sldId id="714" r:id="rId90"/>
    <p:sldId id="727" r:id="rId91"/>
    <p:sldId id="716" r:id="rId92"/>
    <p:sldId id="717" r:id="rId93"/>
    <p:sldId id="728" r:id="rId94"/>
    <p:sldId id="729" r:id="rId95"/>
    <p:sldId id="730" r:id="rId96"/>
    <p:sldId id="726" r:id="rId97"/>
    <p:sldId id="722" r:id="rId98"/>
    <p:sldId id="723" r:id="rId99"/>
    <p:sldId id="731" r:id="rId100"/>
    <p:sldId id="732" r:id="rId101"/>
    <p:sldId id="733" r:id="rId102"/>
    <p:sldId id="734" r:id="rId103"/>
    <p:sldId id="735" r:id="rId104"/>
    <p:sldId id="736" r:id="rId105"/>
    <p:sldId id="737" r:id="rId106"/>
    <p:sldId id="738" r:id="rId107"/>
    <p:sldId id="739" r:id="rId108"/>
    <p:sldId id="740"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249" autoAdjust="0"/>
  </p:normalViewPr>
  <p:slideViewPr>
    <p:cSldViewPr>
      <p:cViewPr varScale="1">
        <p:scale>
          <a:sx n="70" d="100"/>
          <a:sy n="70" d="100"/>
        </p:scale>
        <p:origin x="714" y="66"/>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316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9D2947-C72F-453A-9E5C-D75D0C709B90}" type="datetimeFigureOut">
              <a:rPr lang="en-US" smtClean="0"/>
              <a:pPr/>
              <a:t>3/29/2019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127C0-0D65-43BC-9897-17BBF429E2C1}" type="slidenum">
              <a:rPr lang="en-US" smtClean="0"/>
              <a:pPr/>
              <a:t>‹#›</a:t>
            </a:fld>
            <a:endParaRPr lang="en-US"/>
          </a:p>
        </p:txBody>
      </p:sp>
    </p:spTree>
    <p:extLst>
      <p:ext uri="{BB962C8B-B14F-4D97-AF65-F5344CB8AC3E}">
        <p14:creationId xmlns:p14="http://schemas.microsoft.com/office/powerpoint/2010/main" val="1704404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127C0-0D65-43BC-9897-17BBF429E2C1}" type="slidenum">
              <a:rPr lang="en-US" smtClean="0"/>
              <a:pPr/>
              <a:t>2</a:t>
            </a:fld>
            <a:endParaRPr lang="en-US"/>
          </a:p>
        </p:txBody>
      </p:sp>
    </p:spTree>
    <p:extLst>
      <p:ext uri="{BB962C8B-B14F-4D97-AF65-F5344CB8AC3E}">
        <p14:creationId xmlns:p14="http://schemas.microsoft.com/office/powerpoint/2010/main" val="279924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54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21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07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0599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0553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39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52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DCD80BD-0FC2-469E-8671-ADF705F112BC}" type="slidenum">
              <a:rPr lang="en-US"/>
              <a:pPr/>
              <a:t>90</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93774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17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381000" y="685800"/>
            <a:ext cx="6096000" cy="3429000"/>
          </a:xfrm>
          <a:ln/>
        </p:spPr>
      </p:sp>
      <p:sp>
        <p:nvSpPr>
          <p:cNvPr id="10243" name="Notes Placeholder 2"/>
          <p:cNvSpPr>
            <a:spLocks noGrp="1"/>
          </p:cNvSpPr>
          <p:nvPr>
            <p:ph type="body" idx="1"/>
          </p:nvPr>
        </p:nvSpPr>
        <p:spPr>
          <a:noFill/>
        </p:spPr>
        <p:txBody>
          <a:bodyPr/>
          <a:lstStyle/>
          <a:p>
            <a:endParaRPr lang="en-US" smtClean="0">
              <a:latin typeface="Times" pitchFamily="-16" charset="0"/>
            </a:endParaRPr>
          </a:p>
        </p:txBody>
      </p:sp>
    </p:spTree>
    <p:extLst>
      <p:ext uri="{BB962C8B-B14F-4D97-AF65-F5344CB8AC3E}">
        <p14:creationId xmlns:p14="http://schemas.microsoft.com/office/powerpoint/2010/main" val="116041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381000" y="685800"/>
            <a:ext cx="6096000" cy="3429000"/>
          </a:xfrm>
          <a:ln/>
        </p:spPr>
      </p:sp>
      <p:sp>
        <p:nvSpPr>
          <p:cNvPr id="13315" name="Rectangle 3"/>
          <p:cNvSpPr>
            <a:spLocks noGrp="1" noChangeArrowheads="1"/>
          </p:cNvSpPr>
          <p:nvPr>
            <p:ph type="body" idx="1"/>
          </p:nvPr>
        </p:nvSpPr>
        <p:spPr>
          <a:noFill/>
        </p:spPr>
        <p:txBody>
          <a:bodyPr/>
          <a:lstStyle/>
          <a:p>
            <a:endParaRPr lang="en-US" smtClean="0">
              <a:latin typeface="Times" pitchFamily="-16" charset="0"/>
            </a:endParaRPr>
          </a:p>
        </p:txBody>
      </p:sp>
    </p:spTree>
    <p:extLst>
      <p:ext uri="{BB962C8B-B14F-4D97-AF65-F5344CB8AC3E}">
        <p14:creationId xmlns:p14="http://schemas.microsoft.com/office/powerpoint/2010/main" val="688223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381000" y="685800"/>
            <a:ext cx="6096000" cy="3429000"/>
          </a:xfrm>
          <a:ln/>
        </p:spPr>
      </p:sp>
      <p:sp>
        <p:nvSpPr>
          <p:cNvPr id="19459" name="Rectangle 3"/>
          <p:cNvSpPr>
            <a:spLocks noGrp="1" noChangeArrowheads="1"/>
          </p:cNvSpPr>
          <p:nvPr>
            <p:ph type="body" idx="1"/>
          </p:nvPr>
        </p:nvSpPr>
        <p:spPr>
          <a:noFill/>
        </p:spPr>
        <p:txBody>
          <a:bodyPr/>
          <a:lstStyle/>
          <a:p>
            <a:endParaRPr lang="en-US" smtClean="0">
              <a:latin typeface="Times" pitchFamily="-16" charset="0"/>
            </a:endParaRPr>
          </a:p>
        </p:txBody>
      </p:sp>
    </p:spTree>
    <p:extLst>
      <p:ext uri="{BB962C8B-B14F-4D97-AF65-F5344CB8AC3E}">
        <p14:creationId xmlns:p14="http://schemas.microsoft.com/office/powerpoint/2010/main" val="147287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20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17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74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064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FF0CC3-1939-4E23-9508-F66DCD6654EC}"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a:t>
            </a:fld>
            <a:endParaRPr lang="en-US"/>
          </a:p>
        </p:txBody>
      </p:sp>
      <p:grpSp>
        <p:nvGrpSpPr>
          <p:cNvPr id="7" name="Group 6" descr="Dark gray partial box."/>
          <p:cNvGrpSpPr/>
          <p:nvPr userDrawn="1"/>
        </p:nvGrpSpPr>
        <p:grpSpPr>
          <a:xfrm>
            <a:off x="989270" y="2362200"/>
            <a:ext cx="10270994" cy="1066802"/>
            <a:chOff x="989012" y="4572000"/>
            <a:chExt cx="10268319" cy="1002032"/>
          </a:xfrm>
        </p:grpSpPr>
        <p:cxnSp>
          <p:nvCxnSpPr>
            <p:cNvPr id="8" name="Straight Connector 7"/>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209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804E35-DEBB-46D3-80DF-81B325E1F034}"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419365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3484" y="274640"/>
            <a:ext cx="365548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1" y="274640"/>
            <a:ext cx="1076748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7E5650-8836-48C6-8F21-87AAFF5E24A1}"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3370072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398" y="1122363"/>
            <a:ext cx="9143206"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398" y="3602038"/>
            <a:ext cx="914320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43B25C-97C2-4CB3-8E74-F4A1FE6AA542}" type="datetimeFigureOut">
              <a:rPr lang="en-US" smtClean="0"/>
              <a:pPr/>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2590258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3B25C-97C2-4CB3-8E74-F4A1FE6AA542}" type="datetimeFigureOut">
              <a:rPr lang="en-US" smtClean="0"/>
              <a:pPr/>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2794907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5163"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2067" y="4589464"/>
            <a:ext cx="1051516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43B25C-97C2-4CB3-8E74-F4A1FE6AA542}" type="datetimeFigureOut">
              <a:rPr lang="en-US" smtClean="0"/>
              <a:pPr/>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3155895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419" y="1825625"/>
            <a:ext cx="5181362"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21" y="1825625"/>
            <a:ext cx="518136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43B25C-97C2-4CB3-8E74-F4A1FE6AA542}" type="datetimeFigureOut">
              <a:rPr lang="en-US" smtClean="0"/>
              <a:pPr/>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2028938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51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007" y="1681163"/>
            <a:ext cx="515754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007" y="2505075"/>
            <a:ext cx="5157543"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20" y="1681163"/>
            <a:ext cx="51829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20" y="2505075"/>
            <a:ext cx="518295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43B25C-97C2-4CB3-8E74-F4A1FE6AA542}" type="datetimeFigureOut">
              <a:rPr lang="en-US" smtClean="0"/>
              <a:pPr/>
              <a:t>3/29/2019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3123621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43B25C-97C2-4CB3-8E74-F4A1FE6AA542}" type="datetimeFigureOut">
              <a:rPr lang="en-US" smtClean="0"/>
              <a:pPr/>
              <a:t>3/29/2019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3824626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3B25C-97C2-4CB3-8E74-F4A1FE6AA542}" type="datetimeFigureOut">
              <a:rPr lang="en-US" smtClean="0"/>
              <a:pPr/>
              <a:t>3/29/2019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995993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1674"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2950" y="987426"/>
            <a:ext cx="617222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007" y="2057400"/>
            <a:ext cx="39316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3B25C-97C2-4CB3-8E74-F4A1FE6AA542}" type="datetimeFigureOut">
              <a:rPr lang="en-US" smtClean="0"/>
              <a:pPr/>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263146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a:t>
            </a:fld>
            <a:endParaRPr lang="en-US"/>
          </a:p>
        </p:txBody>
      </p:sp>
      <p:grpSp>
        <p:nvGrpSpPr>
          <p:cNvPr id="7" name="Group 6" descr="Dark gray partial box."/>
          <p:cNvGrpSpPr/>
          <p:nvPr userDrawn="1"/>
        </p:nvGrpSpPr>
        <p:grpSpPr>
          <a:xfrm>
            <a:off x="1279357" y="313346"/>
            <a:ext cx="10270994" cy="1066802"/>
            <a:chOff x="989012" y="4572000"/>
            <a:chExt cx="10268319" cy="1002032"/>
          </a:xfrm>
        </p:grpSpPr>
        <p:cxnSp>
          <p:nvCxnSpPr>
            <p:cNvPr id="8" name="Straight Connector 7"/>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userDrawn="1"/>
        </p:nvPicPr>
        <p:blipFill>
          <a:blip r:embed="rId2" cstate="print"/>
          <a:stretch>
            <a:fillRect/>
          </a:stretch>
        </p:blipFill>
        <p:spPr>
          <a:xfrm>
            <a:off x="310274" y="100788"/>
            <a:ext cx="1268408" cy="1316850"/>
          </a:xfrm>
          <a:prstGeom prst="rect">
            <a:avLst/>
          </a:prstGeom>
        </p:spPr>
      </p:pic>
    </p:spTree>
    <p:extLst>
      <p:ext uri="{BB962C8B-B14F-4D97-AF65-F5344CB8AC3E}">
        <p14:creationId xmlns:p14="http://schemas.microsoft.com/office/powerpoint/2010/main" val="1610049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1674"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2950" y="987426"/>
            <a:ext cx="617222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007" y="2057400"/>
            <a:ext cx="393167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43B25C-97C2-4CB3-8E74-F4A1FE6AA542}" type="datetimeFigureOut">
              <a:rPr lang="en-US" smtClean="0"/>
              <a:pPr/>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338710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3B25C-97C2-4CB3-8E74-F4A1FE6AA542}" type="datetimeFigureOut">
              <a:rPr lang="en-US" smtClean="0"/>
              <a:pPr/>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2205178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585" y="365125"/>
            <a:ext cx="2627996"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419" y="365125"/>
            <a:ext cx="7734727"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43B25C-97C2-4CB3-8E74-F4A1FE6AA542}" type="datetimeFigureOut">
              <a:rPr lang="en-US" smtClean="0"/>
              <a:pPr/>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4828C-71D7-4F13-8F93-000756EA7F5A}" type="slidenum">
              <a:rPr lang="en-US" smtClean="0"/>
              <a:pPr/>
              <a:t>‹#›</a:t>
            </a:fld>
            <a:endParaRPr lang="en-US"/>
          </a:p>
        </p:txBody>
      </p:sp>
    </p:spTree>
    <p:extLst>
      <p:ext uri="{BB962C8B-B14F-4D97-AF65-F5344CB8AC3E}">
        <p14:creationId xmlns:p14="http://schemas.microsoft.com/office/powerpoint/2010/main" val="161208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F5406-06EA-4858-96BE-1528DF8E6628}"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312136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217" y="1600202"/>
            <a:ext cx="556404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0523" y="1600202"/>
            <a:ext cx="6220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a:t>
            </a:fld>
            <a:endParaRPr lang="en-US"/>
          </a:p>
        </p:txBody>
      </p:sp>
      <p:grpSp>
        <p:nvGrpSpPr>
          <p:cNvPr id="8" name="Group 7" descr="Dark gray partial box."/>
          <p:cNvGrpSpPr/>
          <p:nvPr userDrawn="1"/>
        </p:nvGrpSpPr>
        <p:grpSpPr>
          <a:xfrm>
            <a:off x="1279357" y="313346"/>
            <a:ext cx="10270994" cy="1066802"/>
            <a:chOff x="989012" y="4572000"/>
            <a:chExt cx="10268319" cy="1002032"/>
          </a:xfrm>
        </p:grpSpPr>
        <p:cxnSp>
          <p:nvCxnSpPr>
            <p:cNvPr id="9" name="Straight Connector 8"/>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558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8C74D-86E9-4823-9AAF-FE509524ADF2}" type="datetime1">
              <a:rPr lang="en-US" smtClean="0"/>
              <a:pPr/>
              <a:t>3/29/2019</a:t>
            </a:fld>
            <a:endParaRPr lang="en-US"/>
          </a:p>
        </p:txBody>
      </p:sp>
      <p:sp>
        <p:nvSpPr>
          <p:cNvPr id="8" name="Footer Placeholder 7"/>
          <p:cNvSpPr>
            <a:spLocks noGrp="1"/>
          </p:cNvSpPr>
          <p:nvPr>
            <p:ph type="ftr" sz="quarter" idx="11"/>
          </p:nvPr>
        </p:nvSpPr>
        <p:spPr/>
        <p:txBody>
          <a:bodyPr/>
          <a:lstStyle/>
          <a:p>
            <a:r>
              <a:rPr lang="en-US" smtClean="0"/>
              <a:t>Software Engineering and Project Management- UNIT II</a:t>
            </a:r>
            <a:endParaRPr lang="en-US"/>
          </a:p>
        </p:txBody>
      </p:sp>
      <p:sp>
        <p:nvSpPr>
          <p:cNvPr id="9" name="Slide Number Placeholder 8"/>
          <p:cNvSpPr>
            <a:spLocks noGrp="1"/>
          </p:cNvSpPr>
          <p:nvPr>
            <p:ph type="sldNum" sz="quarter" idx="12"/>
          </p:nvPr>
        </p:nvSpPr>
        <p:spPr/>
        <p:txBody>
          <a:bodyPr/>
          <a:lstStyle/>
          <a:p>
            <a:fld id="{A67AFE19-8960-4999-8BB5-FA14F1DD873F}" type="slidenum">
              <a:rPr lang="en-US" smtClean="0"/>
              <a:pPr/>
              <a:t>‹#›</a:t>
            </a:fld>
            <a:endParaRPr lang="en-US"/>
          </a:p>
        </p:txBody>
      </p:sp>
      <p:grpSp>
        <p:nvGrpSpPr>
          <p:cNvPr id="10" name="Group 9" descr="Dark gray partial box."/>
          <p:cNvGrpSpPr/>
          <p:nvPr userDrawn="1"/>
        </p:nvGrpSpPr>
        <p:grpSpPr>
          <a:xfrm>
            <a:off x="1279357" y="313346"/>
            <a:ext cx="10270994" cy="1066802"/>
            <a:chOff x="989012" y="4572000"/>
            <a:chExt cx="10268319" cy="1002032"/>
          </a:xfrm>
        </p:grpSpPr>
        <p:cxnSp>
          <p:nvCxnSpPr>
            <p:cNvPr id="11" name="Straight Connector 10"/>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8888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499B57-6F3F-4054-8B37-760033B55806}"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a:t>
            </a:fld>
            <a:endParaRPr lang="en-US"/>
          </a:p>
        </p:txBody>
      </p:sp>
      <p:grpSp>
        <p:nvGrpSpPr>
          <p:cNvPr id="6" name="Group 5" descr="Dark gray partial box."/>
          <p:cNvGrpSpPr/>
          <p:nvPr userDrawn="1"/>
        </p:nvGrpSpPr>
        <p:grpSpPr>
          <a:xfrm>
            <a:off x="1279357" y="313346"/>
            <a:ext cx="10270994" cy="1066802"/>
            <a:chOff x="989012" y="4572000"/>
            <a:chExt cx="10268319" cy="1002032"/>
          </a:xfrm>
        </p:grpSpPr>
        <p:cxnSp>
          <p:nvCxnSpPr>
            <p:cNvPr id="7" name="Straight Connector 6"/>
            <p:cNvCxnSpPr/>
            <p:nvPr/>
          </p:nvCxnSpPr>
          <p:spPr>
            <a:xfrm>
              <a:off x="4113212" y="4572000"/>
              <a:ext cx="7144119"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255743" y="4572000"/>
              <a:ext cx="0" cy="1002032"/>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989012" y="5574032"/>
              <a:ext cx="10266731" cy="0"/>
            </a:xfrm>
            <a:prstGeom prst="line">
              <a:avLst/>
            </a:prstGeom>
            <a:ln w="25400">
              <a:solidFill>
                <a:srgbClr val="FFC1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829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3B3CF-3149-423C-88A1-8654627972D7}" type="datetime1">
              <a:rPr lang="en-US" smtClean="0"/>
              <a:pPr/>
              <a:t>3/29/2019</a:t>
            </a:fld>
            <a:endParaRPr lang="en-US"/>
          </a:p>
        </p:txBody>
      </p:sp>
      <p:sp>
        <p:nvSpPr>
          <p:cNvPr id="3" name="Footer Placeholder 2"/>
          <p:cNvSpPr>
            <a:spLocks noGrp="1"/>
          </p:cNvSpPr>
          <p:nvPr>
            <p:ph type="ftr" sz="quarter" idx="11"/>
          </p:nvPr>
        </p:nvSpPr>
        <p:spPr/>
        <p:txBody>
          <a:bodyPr/>
          <a:lstStyle/>
          <a:p>
            <a:r>
              <a:rPr lang="en-US" smtClean="0"/>
              <a:t>Software Engineering and Project Management- UNIT II</a:t>
            </a:r>
            <a:endParaRPr lang="en-US"/>
          </a:p>
        </p:txBody>
      </p:sp>
      <p:sp>
        <p:nvSpPr>
          <p:cNvPr id="4" name="Slide Number Placeholder 3"/>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200370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90F062-04D0-4F8B-9BA8-2F6C66ED36B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55437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012EF-82F1-49A7-924A-D7DAD2E6E466}"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a:t>
            </a:fld>
            <a:endParaRPr lang="en-US"/>
          </a:p>
        </p:txBody>
      </p:sp>
    </p:spTree>
    <p:extLst>
      <p:ext uri="{BB962C8B-B14F-4D97-AF65-F5344CB8AC3E}">
        <p14:creationId xmlns:p14="http://schemas.microsoft.com/office/powerpoint/2010/main" val="1177101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lack and white background Flourence city image."/>
          <p:cNvPicPr>
            <a:picLocks noChangeAspect="1"/>
          </p:cNvPicPr>
          <p:nvPr userDrawn="1"/>
        </p:nvPicPr>
        <p:blipFill>
          <a:blip r:embed="rId13" cstate="print">
            <a:alphaModFix amt="10000"/>
            <a:extLst>
              <a:ext uri="{BEBA8EAE-BF5A-486C-A8C5-ECC9F3942E4B}">
                <a14:imgProps xmlns:a14="http://schemas.microsoft.com/office/drawing/2010/main">
                  <a14:imgLayer r:embed="rId1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0"/>
            <a:ext cx="12192000" cy="6856214"/>
          </a:xfrm>
          <a:prstGeom prst="rect">
            <a:avLst/>
          </a:prstGeom>
        </p:spPr>
      </p:pic>
      <p:sp>
        <p:nvSpPr>
          <p:cNvPr id="2" name="Title Placeholder 1"/>
          <p:cNvSpPr>
            <a:spLocks noGrp="1"/>
          </p:cNvSpPr>
          <p:nvPr>
            <p:ph type="title"/>
          </p:nvPr>
        </p:nvSpPr>
        <p:spPr>
          <a:xfrm>
            <a:off x="609600" y="274638"/>
            <a:ext cx="10972801"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2"/>
            <a:ext cx="10972801"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E69B3-6E5F-4D9F-8520-EDA434E3C3B2}" type="datetime1">
              <a:rPr lang="en-US" smtClean="0"/>
              <a:pPr/>
              <a:t>3/29/2019</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Software Engineering and Project Management- UNIT II</a:t>
            </a:r>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200">
                <a:solidFill>
                  <a:srgbClr val="FFC000"/>
                </a:solidFill>
              </a:defRPr>
            </a:lvl1pPr>
          </a:lstStyle>
          <a:p>
            <a:fld id="{A67AFE19-8960-4999-8BB5-FA14F1DD873F}" type="slidenum">
              <a:rPr lang="en-US" smtClean="0"/>
              <a:pPr/>
              <a:t>‹#›</a:t>
            </a:fld>
            <a:endParaRPr lang="en-US" dirty="0"/>
          </a:p>
        </p:txBody>
      </p:sp>
    </p:spTree>
    <p:extLst>
      <p:ext uri="{BB962C8B-B14F-4D97-AF65-F5344CB8AC3E}">
        <p14:creationId xmlns:p14="http://schemas.microsoft.com/office/powerpoint/2010/main" val="2160290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000" kern="1200">
          <a:solidFill>
            <a:schemeClr val="tx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5163"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419" y="1825625"/>
            <a:ext cx="10515163"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419" y="6356351"/>
            <a:ext cx="274232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3B25C-97C2-4CB3-8E74-F4A1FE6AA542}" type="datetimeFigureOut">
              <a:rPr lang="en-US" smtClean="0"/>
              <a:pPr/>
              <a:t>3/29/2019</a:t>
            </a:fld>
            <a:endParaRPr lang="en-US" dirty="0"/>
          </a:p>
        </p:txBody>
      </p:sp>
      <p:sp>
        <p:nvSpPr>
          <p:cNvPr id="5" name="Footer Placeholder 4"/>
          <p:cNvSpPr>
            <a:spLocks noGrp="1"/>
          </p:cNvSpPr>
          <p:nvPr>
            <p:ph type="ftr" sz="quarter" idx="3"/>
          </p:nvPr>
        </p:nvSpPr>
        <p:spPr>
          <a:xfrm>
            <a:off x="4038065"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1256" y="635635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4828C-71D7-4F13-8F93-000756EA7F5A}" type="slidenum">
              <a:rPr lang="en-US" smtClean="0"/>
              <a:pPr/>
              <a:t>‹#›</a:t>
            </a:fld>
            <a:endParaRPr lang="en-US"/>
          </a:p>
        </p:txBody>
      </p:sp>
    </p:spTree>
    <p:extLst>
      <p:ext uri="{BB962C8B-B14F-4D97-AF65-F5344CB8AC3E}">
        <p14:creationId xmlns:p14="http://schemas.microsoft.com/office/powerpoint/2010/main" val="137611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medium.com/omarelgabrys-blog/requirements-engineering-introduction-part-1-6d49001526d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worldbestlearningcenter.com/index_files/software-dev-introduction.ht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2567072"/>
            <a:ext cx="10820400" cy="707886"/>
          </a:xfrm>
          <a:prstGeom prst="rect">
            <a:avLst/>
          </a:prstGeom>
        </p:spPr>
        <p:txBody>
          <a:bodyPr wrap="square">
            <a:spAutoFit/>
          </a:bodyPr>
          <a:lstStyle/>
          <a:p>
            <a:r>
              <a:rPr lang="en-US" sz="4000" b="1" dirty="0">
                <a:latin typeface="+mj-lt"/>
              </a:rPr>
              <a:t>	</a:t>
            </a:r>
            <a:r>
              <a:rPr lang="en-GB" sz="4000" dirty="0">
                <a:latin typeface="+mj-lt"/>
                <a:cs typeface="Arial" charset="0"/>
              </a:rPr>
              <a:t>Requirement Engineering</a:t>
            </a:r>
            <a:endParaRPr lang="en-US" sz="4000" dirty="0">
              <a:latin typeface="+mj-lt"/>
            </a:endParaRPr>
          </a:p>
        </p:txBody>
      </p:sp>
      <p:pic>
        <p:nvPicPr>
          <p:cNvPr id="6" name="Picture 5"/>
          <p:cNvPicPr>
            <a:picLocks noChangeAspect="1"/>
          </p:cNvPicPr>
          <p:nvPr/>
        </p:nvPicPr>
        <p:blipFill>
          <a:blip r:embed="rId2" cstate="print"/>
          <a:stretch>
            <a:fillRect/>
          </a:stretch>
        </p:blipFill>
        <p:spPr>
          <a:xfrm>
            <a:off x="196608" y="287423"/>
            <a:ext cx="1269267" cy="1313255"/>
          </a:xfrm>
          <a:prstGeom prst="rect">
            <a:avLst/>
          </a:prstGeom>
        </p:spPr>
      </p:pic>
      <p:sp>
        <p:nvSpPr>
          <p:cNvPr id="8" name="Subtitle 7"/>
          <p:cNvSpPr>
            <a:spLocks noGrp="1"/>
          </p:cNvSpPr>
          <p:nvPr>
            <p:ph type="subTitle" idx="1"/>
          </p:nvPr>
        </p:nvSpPr>
        <p:spPr/>
        <p:txBody>
          <a:bodyPr>
            <a:normAutofit/>
          </a:bodyPr>
          <a:lstStyle/>
          <a:p>
            <a:r>
              <a:rPr lang="en-US" sz="4000" b="1" dirty="0" smtClean="0">
                <a:solidFill>
                  <a:srgbClr val="C00000"/>
                </a:solidFill>
              </a:rPr>
              <a:t>UNIT II</a:t>
            </a:r>
            <a:endParaRPr lang="en-US" sz="4000" b="1" dirty="0">
              <a:solidFill>
                <a:srgbClr val="C00000"/>
              </a:solidFill>
            </a:endParaRPr>
          </a:p>
        </p:txBody>
      </p:sp>
      <p:sp>
        <p:nvSpPr>
          <p:cNvPr id="9" name="Date Placeholder 8"/>
          <p:cNvSpPr>
            <a:spLocks noGrp="1"/>
          </p:cNvSpPr>
          <p:nvPr>
            <p:ph type="dt" sz="half" idx="10"/>
          </p:nvPr>
        </p:nvSpPr>
        <p:spPr/>
        <p:txBody>
          <a:bodyPr/>
          <a:lstStyle/>
          <a:p>
            <a:fld id="{79761C6E-E0BB-4E56-972C-74CB37854529}" type="datetime1">
              <a:rPr lang="en-US" smtClean="0"/>
              <a:pPr/>
              <a:t>3/29/2019</a:t>
            </a:fld>
            <a:endParaRPr lang="en-US"/>
          </a:p>
        </p:txBody>
      </p:sp>
      <p:sp>
        <p:nvSpPr>
          <p:cNvPr id="10" name="Footer Placeholder 9"/>
          <p:cNvSpPr>
            <a:spLocks noGrp="1"/>
          </p:cNvSpPr>
          <p:nvPr>
            <p:ph type="ftr" sz="quarter" idx="11"/>
          </p:nvPr>
        </p:nvSpPr>
        <p:spPr/>
        <p:txBody>
          <a:bodyPr/>
          <a:lstStyle/>
          <a:p>
            <a:r>
              <a:rPr lang="en-US" dirty="0" smtClean="0"/>
              <a:t>Software Engineering and Project Management- UNIT II</a:t>
            </a:r>
            <a:endParaRPr lang="en-US" dirty="0"/>
          </a:p>
        </p:txBody>
      </p:sp>
      <p:sp>
        <p:nvSpPr>
          <p:cNvPr id="11" name="Slide Number Placeholder 10"/>
          <p:cNvSpPr>
            <a:spLocks noGrp="1"/>
          </p:cNvSpPr>
          <p:nvPr>
            <p:ph type="sldNum" sz="quarter" idx="12"/>
          </p:nvPr>
        </p:nvSpPr>
        <p:spPr/>
        <p:txBody>
          <a:bodyPr/>
          <a:lstStyle/>
          <a:p>
            <a:fld id="{A67AFE19-8960-4999-8BB5-FA14F1DD873F}" type="slidenum">
              <a:rPr lang="en-US" smtClean="0"/>
              <a:pPr/>
              <a:t>1</a:t>
            </a:fld>
            <a:endParaRPr lang="en-US"/>
          </a:p>
        </p:txBody>
      </p:sp>
      <p:sp>
        <p:nvSpPr>
          <p:cNvPr id="12" name="Subtitle 2">
            <a:extLst>
              <a:ext uri="{FF2B5EF4-FFF2-40B4-BE49-F238E27FC236}">
                <a16:creationId xmlns:a16="http://schemas.microsoft.com/office/drawing/2014/main" xmlns="" id="{524710F0-C623-4D0E-8308-B5F4BDC03C42}"/>
              </a:ext>
            </a:extLst>
          </p:cNvPr>
          <p:cNvSpPr txBox="1">
            <a:spLocks/>
          </p:cNvSpPr>
          <p:nvPr/>
        </p:nvSpPr>
        <p:spPr>
          <a:xfrm>
            <a:off x="609600" y="4876800"/>
            <a:ext cx="10668000" cy="17526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srgbClr val="00B0F0"/>
                </a:solidFill>
                <a:effectLst/>
                <a:uLnTx/>
                <a:uFillTx/>
                <a:latin typeface="+mn-lt"/>
                <a:ea typeface="+mn-ea"/>
                <a:cs typeface="+mn-cs"/>
              </a:rPr>
              <a:t>Disclaimer: </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AutoNum type="alphaLcPeriod"/>
              <a:tabLst/>
              <a:defRPr/>
            </a:pPr>
            <a:r>
              <a:rPr kumimoji="0" lang="en-US" sz="1600" b="0" i="0" u="none" strike="noStrike" kern="1200" cap="none" spc="0" normalizeH="0" baseline="0" noProof="0" dirty="0" smtClean="0">
                <a:ln>
                  <a:noFill/>
                </a:ln>
                <a:solidFill>
                  <a:srgbClr val="00B0F0"/>
                </a:solidFill>
                <a:effectLst/>
                <a:uLnTx/>
                <a:uFillTx/>
                <a:latin typeface="+mn-lt"/>
                <a:ea typeface="+mn-ea"/>
                <a:cs typeface="+mn-cs"/>
              </a:rPr>
              <a:t>Information included in this slides came from multiple sources. We have tried our best to cite the sources.  Please refer to the </a:t>
            </a:r>
            <a:r>
              <a:rPr kumimoji="0" lang="en-US" sz="1600" b="0" i="0" u="sng" strike="noStrike" kern="1200" cap="none" spc="0" normalizeH="0" baseline="0" noProof="0" dirty="0" smtClean="0">
                <a:ln>
                  <a:noFill/>
                </a:ln>
                <a:solidFill>
                  <a:srgbClr val="00B0F0"/>
                </a:solidFill>
                <a:effectLst/>
                <a:uLnTx/>
                <a:uFillTx/>
                <a:latin typeface="+mn-lt"/>
                <a:ea typeface="+mn-ea"/>
                <a:cs typeface="+mn-cs"/>
              </a:rPr>
              <a:t>References</a:t>
            </a:r>
            <a:r>
              <a:rPr kumimoji="0" lang="en-US" sz="1600" b="0" i="0" u="none" strike="noStrike" kern="1200" cap="none" spc="0" normalizeH="0" baseline="0" noProof="0" dirty="0" smtClean="0">
                <a:ln>
                  <a:noFill/>
                </a:ln>
                <a:solidFill>
                  <a:srgbClr val="00B0F0"/>
                </a:solidFill>
                <a:effectLst/>
                <a:uLnTx/>
                <a:uFillTx/>
                <a:latin typeface="+mn-lt"/>
                <a:ea typeface="+mn-ea"/>
                <a:cs typeface="+mn-cs"/>
              </a:rPr>
              <a:t> to learn about the sources, when applicable.</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AutoNum type="alphaLcPeriod"/>
              <a:tabLst/>
              <a:defRPr/>
            </a:pPr>
            <a:r>
              <a:rPr kumimoji="0" lang="en-US" sz="1600" b="0" i="0" u="none" strike="noStrike" kern="1200" cap="none" spc="0" normalizeH="0" baseline="0" noProof="0" dirty="0" smtClean="0">
                <a:ln>
                  <a:noFill/>
                </a:ln>
                <a:solidFill>
                  <a:srgbClr val="00B0F0"/>
                </a:solidFill>
                <a:effectLst/>
                <a:uLnTx/>
                <a:uFillTx/>
                <a:latin typeface="+mn-lt"/>
                <a:ea typeface="+mn-ea"/>
                <a:cs typeface="+mn-cs"/>
              </a:rPr>
              <a:t>The slides should be used only for academic purposes (e.g., in teaching a class), and should not be used for commercial purposes. </a:t>
            </a:r>
            <a:endParaRPr kumimoji="0" lang="en-US" sz="1600" b="0" i="0" u="none" strike="noStrike" kern="1200" cap="none" spc="0" normalizeH="0" baseline="0" noProof="0" dirty="0">
              <a:ln>
                <a:noFill/>
              </a:ln>
              <a:solidFill>
                <a:srgbClr val="00B0F0"/>
              </a:solidFill>
              <a:effectLst/>
              <a:uLnTx/>
              <a:uFillTx/>
              <a:latin typeface="+mn-lt"/>
              <a:ea typeface="+mn-ea"/>
              <a:cs typeface="+mn-cs"/>
            </a:endParaRPr>
          </a:p>
        </p:txBody>
      </p:sp>
    </p:spTree>
    <p:extLst>
      <p:ext uri="{BB962C8B-B14F-4D97-AF65-F5344CB8AC3E}">
        <p14:creationId xmlns:p14="http://schemas.microsoft.com/office/powerpoint/2010/main" val="2485869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t>
            </a:r>
            <a:r>
              <a:rPr lang="en-US" dirty="0" smtClean="0"/>
              <a:t>Engineering- Steps</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10</a:t>
            </a:fld>
            <a:endParaRPr lang="en-US"/>
          </a:p>
        </p:txBody>
      </p:sp>
      <p:sp>
        <p:nvSpPr>
          <p:cNvPr id="7" name="Rectangle 3"/>
          <p:cNvSpPr txBox="1">
            <a:spLocks noRot="1" noChangeArrowheads="1"/>
          </p:cNvSpPr>
          <p:nvPr/>
        </p:nvSpPr>
        <p:spPr>
          <a:xfrm>
            <a:off x="420173" y="1752600"/>
            <a:ext cx="11163301" cy="478631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Elaboration</a:t>
            </a:r>
          </a:p>
          <a:p>
            <a:pPr lvl="1"/>
            <a:r>
              <a:rPr lang="en-US" sz="2400" dirty="0"/>
              <a:t>Create an analysis model that identifies data, function and behavioral requirements.</a:t>
            </a:r>
          </a:p>
          <a:p>
            <a:pPr lvl="1"/>
            <a:r>
              <a:rPr lang="en-US" sz="2400" dirty="0"/>
              <a:t>It is driven by the creation and refinement of user scenarios that describe how the end-user will act with the system.</a:t>
            </a:r>
            <a:endParaRPr lang="en-US" sz="4400" dirty="0"/>
          </a:p>
          <a:p>
            <a:pPr lvl="1"/>
            <a:endParaRPr lang="en-US" dirty="0" smtClean="0"/>
          </a:p>
        </p:txBody>
      </p:sp>
    </p:spTree>
    <p:extLst>
      <p:ext uri="{BB962C8B-B14F-4D97-AF65-F5344CB8AC3E}">
        <p14:creationId xmlns:p14="http://schemas.microsoft.com/office/powerpoint/2010/main" val="3252350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latin typeface="Calibri" pitchFamily="34" charset="0"/>
                <a:cs typeface="Arial" charset="0"/>
              </a:rPr>
              <a:t>Activity Diagrams</a:t>
            </a:r>
          </a:p>
        </p:txBody>
      </p:sp>
      <p:sp>
        <p:nvSpPr>
          <p:cNvPr id="3" name="Date Placeholder 2"/>
          <p:cNvSpPr>
            <a:spLocks noGrp="1"/>
          </p:cNvSpPr>
          <p:nvPr>
            <p:ph type="dt" sz="half" idx="10"/>
          </p:nvPr>
        </p:nvSpPr>
        <p:spPr/>
        <p:txBody>
          <a:bodyPr/>
          <a:lstStyle/>
          <a:p>
            <a:fld id="{199DE512-9395-4FB0-96A7-647ECDD36337}" type="datetime1">
              <a:rPr lang="en-US" smtClean="0"/>
              <a:t>3/29/2019</a:t>
            </a:fld>
            <a:endParaRPr lang="en-US"/>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100</a:t>
            </a:fld>
            <a:endParaRPr lang="en-US"/>
          </a:p>
        </p:txBody>
      </p:sp>
      <p:sp>
        <p:nvSpPr>
          <p:cNvPr id="2" name="Content Placeholder 1"/>
          <p:cNvSpPr>
            <a:spLocks noGrp="1"/>
          </p:cNvSpPr>
          <p:nvPr>
            <p:ph idx="1"/>
          </p:nvPr>
        </p:nvSpPr>
        <p:spPr/>
        <p:txBody>
          <a:bodyPr/>
          <a:lstStyle/>
          <a:p>
            <a:endParaRPr lang="en-US" dirty="0"/>
          </a:p>
        </p:txBody>
      </p:sp>
      <p:graphicFrame>
        <p:nvGraphicFramePr>
          <p:cNvPr id="9" name="Content Placeholder 7"/>
          <p:cNvGraphicFramePr>
            <a:graphicFrameLocks/>
          </p:cNvGraphicFramePr>
          <p:nvPr>
            <p:extLst/>
          </p:nvPr>
        </p:nvGraphicFramePr>
        <p:xfrm>
          <a:off x="642871" y="1652679"/>
          <a:ext cx="10972800" cy="4195496"/>
        </p:xfrm>
        <a:graphic>
          <a:graphicData uri="http://schemas.openxmlformats.org/drawingml/2006/table">
            <a:tbl>
              <a:tblPr firstRow="1" bandRow="1">
                <a:tableStyleId>{5C22544A-7EE6-4342-B048-85BDC9FD1C3A}</a:tableStyleId>
              </a:tblPr>
              <a:tblGrid>
                <a:gridCol w="762000"/>
                <a:gridCol w="1719329"/>
                <a:gridCol w="5748271"/>
                <a:gridCol w="2743200"/>
              </a:tblGrid>
              <a:tr h="358618">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610997">
                <a:tc>
                  <a:txBody>
                    <a:bodyPr/>
                    <a:lstStyle/>
                    <a:p>
                      <a:r>
                        <a:rPr lang="en-US" dirty="0" smtClean="0"/>
                        <a:t>5</a:t>
                      </a:r>
                      <a:endParaRPr lang="en-US" dirty="0"/>
                    </a:p>
                  </a:txBody>
                  <a:tcPr/>
                </a:tc>
                <a:tc>
                  <a:txBody>
                    <a:bodyPr/>
                    <a:lstStyle/>
                    <a:p>
                      <a:r>
                        <a:rPr lang="en-US" dirty="0" smtClean="0"/>
                        <a:t>Decisions and Branching</a:t>
                      </a:r>
                      <a:endParaRPr lang="en-US" dirty="0"/>
                    </a:p>
                  </a:txBody>
                  <a:tcPr/>
                </a:tc>
                <a:tc>
                  <a:txBody>
                    <a:bodyPr/>
                    <a:lstStyle/>
                    <a:p>
                      <a:r>
                        <a:rPr lang="en-US" dirty="0" smtClean="0"/>
                        <a:t>When an activity requires a decision prior to moving on to the next activity, add a diamond between the two activities. </a:t>
                      </a:r>
                      <a:endParaRPr lang="en-US" dirty="0"/>
                    </a:p>
                  </a:txBody>
                  <a:tcPr/>
                </a:tc>
                <a:tc>
                  <a:txBody>
                    <a:bodyPr/>
                    <a:lstStyle/>
                    <a:p>
                      <a:endParaRPr lang="en-US" dirty="0"/>
                    </a:p>
                  </a:txBody>
                  <a:tcPr/>
                </a:tc>
              </a:tr>
              <a:tr h="1139782">
                <a:tc>
                  <a:txBody>
                    <a:bodyPr/>
                    <a:lstStyle/>
                    <a:p>
                      <a:r>
                        <a:rPr lang="en-US" dirty="0" smtClean="0"/>
                        <a:t>6</a:t>
                      </a:r>
                      <a:endParaRPr lang="en-US" dirty="0"/>
                    </a:p>
                  </a:txBody>
                  <a:tcPr/>
                </a:tc>
                <a:tc>
                  <a:txBody>
                    <a:bodyPr/>
                    <a:lstStyle/>
                    <a:p>
                      <a:r>
                        <a:rPr lang="en-US" dirty="0" smtClean="0"/>
                        <a:t>Guards</a:t>
                      </a:r>
                    </a:p>
                  </a:txBody>
                  <a:tcPr/>
                </a:tc>
                <a:tc>
                  <a:txBody>
                    <a:bodyPr/>
                    <a:lstStyle/>
                    <a:p>
                      <a:r>
                        <a:rPr lang="en-US" dirty="0" smtClean="0"/>
                        <a:t>In UML, guards are a statement written next to a decision diamond that must be true before moving next to the next activity. </a:t>
                      </a:r>
                      <a:endParaRPr lang="en-US" dirty="0"/>
                    </a:p>
                  </a:txBody>
                  <a:tcPr/>
                </a:tc>
                <a:tc>
                  <a:txBody>
                    <a:bodyPr/>
                    <a:lstStyle/>
                    <a:p>
                      <a:endParaRPr lang="en-US" dirty="0"/>
                    </a:p>
                  </a:txBody>
                  <a:tcPr/>
                </a:tc>
              </a:tr>
              <a:tr h="861154">
                <a:tc>
                  <a:txBody>
                    <a:bodyPr/>
                    <a:lstStyle/>
                    <a:p>
                      <a:r>
                        <a:rPr lang="en-US" dirty="0" smtClean="0"/>
                        <a:t>7</a:t>
                      </a:r>
                      <a:endParaRPr lang="en-US" dirty="0"/>
                    </a:p>
                  </a:txBody>
                  <a:tcPr/>
                </a:tc>
                <a:tc>
                  <a:txBody>
                    <a:bodyPr/>
                    <a:lstStyle/>
                    <a:p>
                      <a:r>
                        <a:rPr lang="en-US" dirty="0" smtClean="0"/>
                        <a:t>Synchronization</a:t>
                      </a:r>
                      <a:endParaRPr lang="en-US" dirty="0"/>
                    </a:p>
                  </a:txBody>
                  <a:tcPr/>
                </a:tc>
                <a:tc>
                  <a:txBody>
                    <a:bodyPr/>
                    <a:lstStyle/>
                    <a:p>
                      <a:r>
                        <a:rPr lang="en-US" dirty="0" smtClean="0"/>
                        <a:t>A fork node is used to split a single incoming flow into multiple concurrent flows. </a:t>
                      </a:r>
                    </a:p>
                    <a:p>
                      <a:r>
                        <a:rPr lang="en-US" dirty="0" smtClean="0"/>
                        <a:t>A join node joins multiple concurrent flows back into a single outgoing flow.</a:t>
                      </a:r>
                      <a:endParaRPr lang="en-US" dirty="0"/>
                    </a:p>
                  </a:txBody>
                  <a:tcPr/>
                </a:tc>
                <a:tc>
                  <a:txBody>
                    <a:bodyPr/>
                    <a:lstStyle/>
                    <a:p>
                      <a:endParaRPr lang="en-US" dirty="0"/>
                    </a:p>
                  </a:txBody>
                  <a:tcPr/>
                </a:tc>
              </a:tr>
              <a:tr h="861154">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Picture 5"/>
          <p:cNvPicPr>
            <a:picLocks noChangeAspect="1"/>
          </p:cNvPicPr>
          <p:nvPr/>
        </p:nvPicPr>
        <p:blipFill>
          <a:blip r:embed="rId2"/>
          <a:stretch>
            <a:fillRect/>
          </a:stretch>
        </p:blipFill>
        <p:spPr>
          <a:xfrm>
            <a:off x="8955088" y="2057401"/>
            <a:ext cx="2409825" cy="533400"/>
          </a:xfrm>
          <a:prstGeom prst="rect">
            <a:avLst/>
          </a:prstGeom>
        </p:spPr>
      </p:pic>
      <p:pic>
        <p:nvPicPr>
          <p:cNvPr id="7" name="Picture 6"/>
          <p:cNvPicPr>
            <a:picLocks noChangeAspect="1"/>
          </p:cNvPicPr>
          <p:nvPr/>
        </p:nvPicPr>
        <p:blipFill>
          <a:blip r:embed="rId3"/>
          <a:stretch>
            <a:fillRect/>
          </a:stretch>
        </p:blipFill>
        <p:spPr>
          <a:xfrm>
            <a:off x="8737601" y="2674941"/>
            <a:ext cx="2844800" cy="1122361"/>
          </a:xfrm>
          <a:prstGeom prst="rect">
            <a:avLst/>
          </a:prstGeom>
        </p:spPr>
      </p:pic>
      <p:pic>
        <p:nvPicPr>
          <p:cNvPr id="13" name="Picture 12"/>
          <p:cNvPicPr>
            <a:picLocks noChangeAspect="1"/>
          </p:cNvPicPr>
          <p:nvPr/>
        </p:nvPicPr>
        <p:blipFill>
          <a:blip r:embed="rId4"/>
          <a:stretch>
            <a:fillRect/>
          </a:stretch>
        </p:blipFill>
        <p:spPr>
          <a:xfrm>
            <a:off x="8363165" y="3876062"/>
            <a:ext cx="3252506" cy="2457449"/>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087048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latin typeface="Calibri" pitchFamily="34" charset="0"/>
                <a:cs typeface="Arial" charset="0"/>
              </a:rPr>
              <a:t>Activity Diagrams</a:t>
            </a:r>
          </a:p>
        </p:txBody>
      </p:sp>
      <p:sp>
        <p:nvSpPr>
          <p:cNvPr id="3" name="Date Placeholder 2"/>
          <p:cNvSpPr>
            <a:spLocks noGrp="1"/>
          </p:cNvSpPr>
          <p:nvPr>
            <p:ph type="dt" sz="half" idx="10"/>
          </p:nvPr>
        </p:nvSpPr>
        <p:spPr/>
        <p:txBody>
          <a:bodyPr/>
          <a:lstStyle/>
          <a:p>
            <a:fld id="{199DE512-9395-4FB0-96A7-647ECDD36337}" type="datetime1">
              <a:rPr lang="en-US" smtClean="0"/>
              <a:t>3/29/2019</a:t>
            </a:fld>
            <a:endParaRPr lang="en-US"/>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101</a:t>
            </a:fld>
            <a:endParaRPr lang="en-US"/>
          </a:p>
        </p:txBody>
      </p:sp>
      <p:sp>
        <p:nvSpPr>
          <p:cNvPr id="2" name="Content Placeholder 1"/>
          <p:cNvSpPr>
            <a:spLocks noGrp="1"/>
          </p:cNvSpPr>
          <p:nvPr>
            <p:ph idx="1"/>
          </p:nvPr>
        </p:nvSpPr>
        <p:spPr/>
        <p:txBody>
          <a:bodyPr/>
          <a:lstStyle/>
          <a:p>
            <a:endParaRPr lang="en-US" dirty="0"/>
          </a:p>
        </p:txBody>
      </p:sp>
      <p:graphicFrame>
        <p:nvGraphicFramePr>
          <p:cNvPr id="9" name="Content Placeholder 7"/>
          <p:cNvGraphicFramePr>
            <a:graphicFrameLocks/>
          </p:cNvGraphicFramePr>
          <p:nvPr>
            <p:extLst/>
          </p:nvPr>
        </p:nvGraphicFramePr>
        <p:xfrm>
          <a:off x="642871" y="1652679"/>
          <a:ext cx="10972800" cy="3399475"/>
        </p:xfrm>
        <a:graphic>
          <a:graphicData uri="http://schemas.openxmlformats.org/drawingml/2006/table">
            <a:tbl>
              <a:tblPr firstRow="1" bandRow="1">
                <a:tableStyleId>{5C22544A-7EE6-4342-B048-85BDC9FD1C3A}</a:tableStyleId>
              </a:tblPr>
              <a:tblGrid>
                <a:gridCol w="762000"/>
                <a:gridCol w="1719329"/>
                <a:gridCol w="5748271"/>
                <a:gridCol w="2743200"/>
              </a:tblGrid>
              <a:tr h="358618">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610997">
                <a:tc>
                  <a:txBody>
                    <a:bodyPr/>
                    <a:lstStyle/>
                    <a:p>
                      <a:r>
                        <a:rPr lang="en-US" dirty="0" smtClean="0"/>
                        <a:t>8</a:t>
                      </a:r>
                      <a:endParaRPr lang="en-US" dirty="0"/>
                    </a:p>
                  </a:txBody>
                  <a:tcPr/>
                </a:tc>
                <a:tc>
                  <a:txBody>
                    <a:bodyPr/>
                    <a:lstStyle/>
                    <a:p>
                      <a:r>
                        <a:rPr lang="en-US" dirty="0" smtClean="0"/>
                        <a:t>Merge Event</a:t>
                      </a:r>
                      <a:endParaRPr lang="en-US" dirty="0"/>
                    </a:p>
                  </a:txBody>
                  <a:tcPr/>
                </a:tc>
                <a:tc>
                  <a:txBody>
                    <a:bodyPr/>
                    <a:lstStyle/>
                    <a:p>
                      <a:r>
                        <a:rPr lang="en-US" dirty="0" smtClean="0"/>
                        <a:t>A merge event brings together multiple flows that are not concurrent.</a:t>
                      </a:r>
                    </a:p>
                    <a:p>
                      <a:endParaRPr lang="en-US" dirty="0" smtClean="0"/>
                    </a:p>
                    <a:p>
                      <a:endParaRPr lang="en-US" dirty="0"/>
                    </a:p>
                  </a:txBody>
                  <a:tcPr/>
                </a:tc>
                <a:tc>
                  <a:txBody>
                    <a:bodyPr/>
                    <a:lstStyle/>
                    <a:p>
                      <a:endParaRPr lang="en-US" dirty="0"/>
                    </a:p>
                  </a:txBody>
                  <a:tcPr/>
                </a:tc>
              </a:tr>
              <a:tr h="983841">
                <a:tc>
                  <a:txBody>
                    <a:bodyPr/>
                    <a:lstStyle/>
                    <a:p>
                      <a:r>
                        <a:rPr lang="en-US" dirty="0" smtClean="0"/>
                        <a:t>9</a:t>
                      </a:r>
                      <a:endParaRPr lang="en-US" dirty="0"/>
                    </a:p>
                  </a:txBody>
                  <a:tcPr/>
                </a:tc>
                <a:tc>
                  <a:txBody>
                    <a:bodyPr/>
                    <a:lstStyle/>
                    <a:p>
                      <a:r>
                        <a:rPr lang="en-US" dirty="0" smtClean="0"/>
                        <a:t>Final State or End Point</a:t>
                      </a:r>
                    </a:p>
                  </a:txBody>
                  <a:tcPr/>
                </a:tc>
                <a:tc>
                  <a:txBody>
                    <a:bodyPr/>
                    <a:lstStyle/>
                    <a:p>
                      <a:r>
                        <a:rPr lang="en-US" dirty="0" smtClean="0"/>
                        <a:t>An arrow pointing to a filled circle nested inside another circle represents the final action state</a:t>
                      </a:r>
                      <a:endParaRPr lang="en-US" dirty="0"/>
                    </a:p>
                  </a:txBody>
                  <a:tcPr/>
                </a:tc>
                <a:tc>
                  <a:txBody>
                    <a:bodyPr/>
                    <a:lstStyle/>
                    <a:p>
                      <a:endParaRPr lang="en-US" dirty="0"/>
                    </a:p>
                  </a:txBody>
                  <a:tcPr/>
                </a:tc>
              </a:tr>
              <a:tr h="861154">
                <a:tc>
                  <a:txBody>
                    <a:bodyPr/>
                    <a:lstStyle/>
                    <a:p>
                      <a:r>
                        <a:rPr lang="en-US" dirty="0" smtClean="0"/>
                        <a:t>10</a:t>
                      </a:r>
                      <a:endParaRPr lang="en-US" dirty="0"/>
                    </a:p>
                  </a:txBody>
                  <a:tcPr/>
                </a:tc>
                <a:tc>
                  <a:txBody>
                    <a:bodyPr/>
                    <a:lstStyle/>
                    <a:p>
                      <a:r>
                        <a:rPr lang="en-US" dirty="0" err="1" smtClean="0"/>
                        <a:t>Swimlanes</a:t>
                      </a:r>
                      <a:endParaRPr lang="en-US" dirty="0"/>
                    </a:p>
                  </a:txBody>
                  <a:tcPr/>
                </a:tc>
                <a:tc>
                  <a:txBody>
                    <a:bodyPr/>
                    <a:lstStyle/>
                    <a:p>
                      <a:r>
                        <a:rPr lang="en-US" dirty="0" err="1" smtClean="0"/>
                        <a:t>Swimlanes</a:t>
                      </a:r>
                      <a:r>
                        <a:rPr lang="en-US" dirty="0" smtClean="0"/>
                        <a:t> group related activities into one column.</a:t>
                      </a:r>
                      <a:endParaRPr lang="en-US" dirty="0"/>
                    </a:p>
                  </a:txBody>
                  <a:tcPr/>
                </a:tc>
                <a:tc>
                  <a:txBody>
                    <a:bodyPr/>
                    <a:lstStyle/>
                    <a:p>
                      <a:endParaRPr lang="en-US" dirty="0"/>
                    </a:p>
                  </a:txBody>
                  <a:tcPr/>
                </a:tc>
              </a:tr>
            </a:tbl>
          </a:graphicData>
        </a:graphic>
      </p:graphicFrame>
      <p:pic>
        <p:nvPicPr>
          <p:cNvPr id="8" name="Picture 7"/>
          <p:cNvPicPr>
            <a:picLocks noChangeAspect="1"/>
          </p:cNvPicPr>
          <p:nvPr/>
        </p:nvPicPr>
        <p:blipFill>
          <a:blip r:embed="rId2"/>
          <a:stretch>
            <a:fillRect/>
          </a:stretch>
        </p:blipFill>
        <p:spPr>
          <a:xfrm>
            <a:off x="8991600" y="2057400"/>
            <a:ext cx="2412550" cy="1143000"/>
          </a:xfrm>
          <a:prstGeom prst="rect">
            <a:avLst/>
          </a:prstGeom>
        </p:spPr>
      </p:pic>
      <p:pic>
        <p:nvPicPr>
          <p:cNvPr id="10" name="Picture 9"/>
          <p:cNvPicPr>
            <a:picLocks noChangeAspect="1"/>
          </p:cNvPicPr>
          <p:nvPr/>
        </p:nvPicPr>
        <p:blipFill>
          <a:blip r:embed="rId3"/>
          <a:stretch>
            <a:fillRect/>
          </a:stretch>
        </p:blipFill>
        <p:spPr>
          <a:xfrm>
            <a:off x="7117900" y="3658671"/>
            <a:ext cx="4286250" cy="447675"/>
          </a:xfrm>
          <a:prstGeom prst="rect">
            <a:avLst/>
          </a:prstGeom>
        </p:spPr>
      </p:pic>
      <p:pic>
        <p:nvPicPr>
          <p:cNvPr id="11" name="Picture 10"/>
          <p:cNvPicPr>
            <a:picLocks noChangeAspect="1"/>
          </p:cNvPicPr>
          <p:nvPr/>
        </p:nvPicPr>
        <p:blipFill>
          <a:blip r:embed="rId4"/>
          <a:stretch>
            <a:fillRect/>
          </a:stretch>
        </p:blipFill>
        <p:spPr>
          <a:xfrm>
            <a:off x="7856763" y="2251325"/>
            <a:ext cx="3814763" cy="4191000"/>
          </a:xfrm>
          <a:prstGeom prst="rect">
            <a:avLst/>
          </a:prstGeom>
        </p:spPr>
      </p:pic>
    </p:spTree>
    <p:extLst>
      <p:ext uri="{BB962C8B-B14F-4D97-AF65-F5344CB8AC3E}">
        <p14:creationId xmlns:p14="http://schemas.microsoft.com/office/powerpoint/2010/main" val="17752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latin typeface="Calibri" pitchFamily="34" charset="0"/>
                <a:cs typeface="Arial" charset="0"/>
              </a:rPr>
              <a:t>Activity </a:t>
            </a:r>
            <a:r>
              <a:rPr lang="en-US" dirty="0" smtClean="0">
                <a:latin typeface="Calibri" pitchFamily="34" charset="0"/>
                <a:cs typeface="Arial" charset="0"/>
              </a:rPr>
              <a:t>Diagram- Example</a:t>
            </a:r>
            <a:endParaRPr lang="en-US" dirty="0">
              <a:latin typeface="Calibri" pitchFamily="34" charset="0"/>
              <a:cs typeface="Arial" charset="0"/>
            </a:endParaRPr>
          </a:p>
        </p:txBody>
      </p:sp>
      <p:pic>
        <p:nvPicPr>
          <p:cNvPr id="2" name="Content Placeholder 1"/>
          <p:cNvPicPr>
            <a:picLocks noGrp="1" noChangeAspect="1"/>
          </p:cNvPicPr>
          <p:nvPr>
            <p:ph idx="1"/>
          </p:nvPr>
        </p:nvPicPr>
        <p:blipFill>
          <a:blip r:embed="rId2"/>
          <a:stretch>
            <a:fillRect/>
          </a:stretch>
        </p:blipFill>
        <p:spPr>
          <a:xfrm>
            <a:off x="2209800" y="1447448"/>
            <a:ext cx="8444602" cy="4934662"/>
          </a:xfrm>
          <a:prstGeom prst="rect">
            <a:avLst/>
          </a:prstGeom>
        </p:spPr>
      </p:pic>
      <p:sp>
        <p:nvSpPr>
          <p:cNvPr id="3" name="Date Placeholder 2"/>
          <p:cNvSpPr>
            <a:spLocks noGrp="1"/>
          </p:cNvSpPr>
          <p:nvPr>
            <p:ph type="dt" sz="half" idx="10"/>
          </p:nvPr>
        </p:nvSpPr>
        <p:spPr/>
        <p:txBody>
          <a:bodyPr/>
          <a:lstStyle/>
          <a:p>
            <a:fld id="{199DE512-9395-4FB0-96A7-647ECDD36337}" type="datetime1">
              <a:rPr lang="en-US" smtClean="0"/>
              <a:t>3/29/2019</a:t>
            </a:fld>
            <a:endParaRPr lang="en-US"/>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102</a:t>
            </a:fld>
            <a:endParaRPr lang="en-US"/>
          </a:p>
        </p:txBody>
      </p:sp>
    </p:spTree>
    <p:extLst>
      <p:ext uri="{BB962C8B-B14F-4D97-AF65-F5344CB8AC3E}">
        <p14:creationId xmlns:p14="http://schemas.microsoft.com/office/powerpoint/2010/main" val="18499440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Chart Diagram</a:t>
            </a:r>
            <a:endParaRPr lang="en-US" dirty="0"/>
          </a:p>
        </p:txBody>
      </p:sp>
      <p:sp>
        <p:nvSpPr>
          <p:cNvPr id="3" name="Content Placeholder 2"/>
          <p:cNvSpPr>
            <a:spLocks noGrp="1"/>
          </p:cNvSpPr>
          <p:nvPr>
            <p:ph idx="1"/>
          </p:nvPr>
        </p:nvSpPr>
        <p:spPr/>
        <p:txBody>
          <a:bodyPr/>
          <a:lstStyle/>
          <a:p>
            <a:r>
              <a:rPr lang="en-US" dirty="0"/>
              <a:t>A state diagram shows the behavior of classes in response to external stimuli. </a:t>
            </a:r>
            <a:endParaRPr lang="en-US" dirty="0" smtClean="0"/>
          </a:p>
          <a:p>
            <a:r>
              <a:rPr lang="en-US" dirty="0" smtClean="0"/>
              <a:t>Specifically </a:t>
            </a:r>
            <a:r>
              <a:rPr lang="en-US" dirty="0"/>
              <a:t>a state diagram describes the behavior of a single object in response to a series of events in a system. </a:t>
            </a:r>
            <a:endParaRPr lang="en-US" dirty="0" smtClean="0"/>
          </a:p>
          <a:p>
            <a:r>
              <a:rPr lang="en-US" dirty="0" smtClean="0"/>
              <a:t>Sometimes </a:t>
            </a:r>
            <a:r>
              <a:rPr lang="en-US" dirty="0"/>
              <a:t>it's also known as a </a:t>
            </a:r>
            <a:r>
              <a:rPr lang="en-US" dirty="0" err="1"/>
              <a:t>Harel</a:t>
            </a:r>
            <a:r>
              <a:rPr lang="en-US" dirty="0"/>
              <a:t> state chart or a state machine diagram. </a:t>
            </a:r>
            <a:endParaRPr lang="en-US" dirty="0" smtClean="0"/>
          </a:p>
          <a:p>
            <a:r>
              <a:rPr lang="en-US" dirty="0" smtClean="0"/>
              <a:t>This </a:t>
            </a:r>
            <a:r>
              <a:rPr lang="en-US" dirty="0"/>
              <a:t>UML diagram models the dynamic flow of control from state to state of a particular object within a system.</a:t>
            </a:r>
          </a:p>
        </p:txBody>
      </p:sp>
      <p:sp>
        <p:nvSpPr>
          <p:cNvPr id="4" name="Date Placeholder 3"/>
          <p:cNvSpPr>
            <a:spLocks noGrp="1"/>
          </p:cNvSpPr>
          <p:nvPr>
            <p:ph type="dt" sz="half" idx="10"/>
          </p:nvPr>
        </p:nvSpPr>
        <p:spPr/>
        <p:txBody>
          <a:bodyPr/>
          <a:lstStyle/>
          <a:p>
            <a:fld id="{F88121C3-2BE9-4999-95D4-DA6C0AA394E9}" type="datetime1">
              <a:rPr lang="en-US" smtClean="0"/>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103</a:t>
            </a:fld>
            <a:endParaRPr lang="en-US"/>
          </a:p>
        </p:txBody>
      </p:sp>
    </p:spTree>
    <p:extLst>
      <p:ext uri="{BB962C8B-B14F-4D97-AF65-F5344CB8AC3E}">
        <p14:creationId xmlns:p14="http://schemas.microsoft.com/office/powerpoint/2010/main" val="19984494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Chart Diagram</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104</a:t>
            </a:fld>
            <a:endParaRPr lang="en-US"/>
          </a:p>
        </p:txBody>
      </p:sp>
      <p:sp>
        <p:nvSpPr>
          <p:cNvPr id="7" name="Content Placeholder 6"/>
          <p:cNvSpPr>
            <a:spLocks noGrp="1"/>
          </p:cNvSpPr>
          <p:nvPr>
            <p:ph idx="1"/>
          </p:nvPr>
        </p:nvSpPr>
        <p:spPr/>
        <p:txBody>
          <a:bodyPr/>
          <a:lstStyle/>
          <a:p>
            <a:endParaRPr lang="en-US"/>
          </a:p>
        </p:txBody>
      </p:sp>
      <p:graphicFrame>
        <p:nvGraphicFramePr>
          <p:cNvPr id="8" name="Content Placeholder 7"/>
          <p:cNvGraphicFramePr>
            <a:graphicFrameLocks/>
          </p:cNvGraphicFramePr>
          <p:nvPr>
            <p:extLst/>
          </p:nvPr>
        </p:nvGraphicFramePr>
        <p:xfrm>
          <a:off x="642871" y="1652679"/>
          <a:ext cx="10939531" cy="4650344"/>
        </p:xfrm>
        <a:graphic>
          <a:graphicData uri="http://schemas.openxmlformats.org/drawingml/2006/table">
            <a:tbl>
              <a:tblPr firstRow="1" bandRow="1">
                <a:tableStyleId>{5C22544A-7EE6-4342-B048-85BDC9FD1C3A}</a:tableStyleId>
              </a:tblPr>
              <a:tblGrid>
                <a:gridCol w="759690"/>
                <a:gridCol w="1714116"/>
                <a:gridCol w="5730842"/>
                <a:gridCol w="2734883"/>
              </a:tblGrid>
              <a:tr h="444975">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1331346">
                <a:tc>
                  <a:txBody>
                    <a:bodyPr/>
                    <a:lstStyle/>
                    <a:p>
                      <a:r>
                        <a:rPr lang="en-US" dirty="0" smtClean="0"/>
                        <a:t>1</a:t>
                      </a:r>
                      <a:endParaRPr lang="en-US" dirty="0"/>
                    </a:p>
                  </a:txBody>
                  <a:tcPr/>
                </a:tc>
                <a:tc>
                  <a:txBody>
                    <a:bodyPr/>
                    <a:lstStyle/>
                    <a:p>
                      <a:r>
                        <a:rPr lang="en-US" dirty="0" smtClean="0"/>
                        <a:t>States</a:t>
                      </a:r>
                      <a:endParaRPr lang="en-US" dirty="0"/>
                    </a:p>
                  </a:txBody>
                  <a:tcPr/>
                </a:tc>
                <a:tc>
                  <a:txBody>
                    <a:bodyPr/>
                    <a:lstStyle/>
                    <a:p>
                      <a:r>
                        <a:rPr lang="en-US" dirty="0" smtClean="0"/>
                        <a:t>States represent situations during the life of an object. </a:t>
                      </a:r>
                      <a:endParaRPr lang="en-US" dirty="0"/>
                    </a:p>
                  </a:txBody>
                  <a:tcPr/>
                </a:tc>
                <a:tc>
                  <a:txBody>
                    <a:bodyPr/>
                    <a:lstStyle/>
                    <a:p>
                      <a:endParaRPr lang="en-US" dirty="0"/>
                    </a:p>
                  </a:txBody>
                  <a:tcPr/>
                </a:tc>
              </a:tr>
              <a:tr h="778705">
                <a:tc>
                  <a:txBody>
                    <a:bodyPr/>
                    <a:lstStyle/>
                    <a:p>
                      <a:r>
                        <a:rPr lang="en-US" dirty="0" smtClean="0"/>
                        <a:t>2</a:t>
                      </a:r>
                      <a:endParaRPr lang="en-US" dirty="0"/>
                    </a:p>
                  </a:txBody>
                  <a:tcPr/>
                </a:tc>
                <a:tc>
                  <a:txBody>
                    <a:bodyPr/>
                    <a:lstStyle/>
                    <a:p>
                      <a:r>
                        <a:rPr lang="en-US" dirty="0" smtClean="0"/>
                        <a:t>Transition</a:t>
                      </a:r>
                    </a:p>
                  </a:txBody>
                  <a:tcPr/>
                </a:tc>
                <a:tc>
                  <a:txBody>
                    <a:bodyPr/>
                    <a:lstStyle/>
                    <a:p>
                      <a:r>
                        <a:rPr lang="en-US" dirty="0" smtClean="0"/>
                        <a:t>A solid arrow represents the path between different states of an object.</a:t>
                      </a:r>
                      <a:endParaRPr lang="en-US" dirty="0"/>
                    </a:p>
                  </a:txBody>
                  <a:tcPr/>
                </a:tc>
                <a:tc>
                  <a:txBody>
                    <a:bodyPr/>
                    <a:lstStyle/>
                    <a:p>
                      <a:endParaRPr lang="en-US" dirty="0"/>
                    </a:p>
                  </a:txBody>
                  <a:tcPr/>
                </a:tc>
              </a:tr>
              <a:tr h="1047659">
                <a:tc>
                  <a:txBody>
                    <a:bodyPr/>
                    <a:lstStyle/>
                    <a:p>
                      <a:r>
                        <a:rPr lang="en-US" dirty="0" smtClean="0"/>
                        <a:t>3</a:t>
                      </a:r>
                      <a:endParaRPr lang="en-US" dirty="0"/>
                    </a:p>
                  </a:txBody>
                  <a:tcPr/>
                </a:tc>
                <a:tc>
                  <a:txBody>
                    <a:bodyPr/>
                    <a:lstStyle/>
                    <a:p>
                      <a:r>
                        <a:rPr lang="en-US" dirty="0" smtClean="0"/>
                        <a:t>Initial State</a:t>
                      </a:r>
                      <a:endParaRPr lang="en-US" dirty="0"/>
                    </a:p>
                  </a:txBody>
                  <a:tcPr/>
                </a:tc>
                <a:tc>
                  <a:txBody>
                    <a:bodyPr/>
                    <a:lstStyle/>
                    <a:p>
                      <a:r>
                        <a:rPr lang="en-US" dirty="0" smtClean="0"/>
                        <a:t>A filled circle followed by an arrow represents the object's initial state.</a:t>
                      </a:r>
                      <a:endParaRPr lang="en-US" dirty="0"/>
                    </a:p>
                  </a:txBody>
                  <a:tcPr/>
                </a:tc>
                <a:tc>
                  <a:txBody>
                    <a:bodyPr/>
                    <a:lstStyle/>
                    <a:p>
                      <a:endParaRPr lang="en-US" dirty="0"/>
                    </a:p>
                  </a:txBody>
                  <a:tcPr/>
                </a:tc>
              </a:tr>
              <a:tr h="1047659">
                <a:tc>
                  <a:txBody>
                    <a:bodyPr/>
                    <a:lstStyle/>
                    <a:p>
                      <a:r>
                        <a:rPr lang="en-US" dirty="0" smtClean="0"/>
                        <a:t>4</a:t>
                      </a:r>
                      <a:endParaRPr lang="en-US" dirty="0"/>
                    </a:p>
                  </a:txBody>
                  <a:tcPr/>
                </a:tc>
                <a:tc>
                  <a:txBody>
                    <a:bodyPr/>
                    <a:lstStyle/>
                    <a:p>
                      <a:r>
                        <a:rPr lang="en-US" dirty="0" smtClean="0"/>
                        <a:t>Final State</a:t>
                      </a:r>
                      <a:endParaRPr lang="en-US" dirty="0"/>
                    </a:p>
                  </a:txBody>
                  <a:tcPr/>
                </a:tc>
                <a:tc>
                  <a:txBody>
                    <a:bodyPr/>
                    <a:lstStyle/>
                    <a:p>
                      <a:r>
                        <a:rPr lang="en-US" dirty="0" smtClean="0"/>
                        <a:t>An arrow pointing to a filled circle nested inside another circle represents the object's final state.</a:t>
                      </a:r>
                      <a:endParaRPr lang="en-US" dirty="0"/>
                    </a:p>
                  </a:txBody>
                  <a:tcPr/>
                </a:tc>
                <a:tc>
                  <a:txBody>
                    <a:bodyPr/>
                    <a:lstStyle/>
                    <a:p>
                      <a:endParaRPr lang="en-US" dirty="0"/>
                    </a:p>
                  </a:txBody>
                  <a:tcPr/>
                </a:tc>
              </a:tr>
            </a:tbl>
          </a:graphicData>
        </a:graphic>
      </p:graphicFrame>
      <p:pic>
        <p:nvPicPr>
          <p:cNvPr id="9" name="Picture 8"/>
          <p:cNvPicPr>
            <a:picLocks noChangeAspect="1"/>
          </p:cNvPicPr>
          <p:nvPr/>
        </p:nvPicPr>
        <p:blipFill>
          <a:blip r:embed="rId2"/>
          <a:stretch>
            <a:fillRect/>
          </a:stretch>
        </p:blipFill>
        <p:spPr>
          <a:xfrm>
            <a:off x="8796338" y="2004443"/>
            <a:ext cx="2786063" cy="1358650"/>
          </a:xfrm>
          <a:prstGeom prst="rect">
            <a:avLst/>
          </a:prstGeom>
        </p:spPr>
      </p:pic>
      <p:pic>
        <p:nvPicPr>
          <p:cNvPr id="10" name="Picture 9"/>
          <p:cNvPicPr>
            <a:picLocks noChangeAspect="1"/>
          </p:cNvPicPr>
          <p:nvPr/>
        </p:nvPicPr>
        <p:blipFill>
          <a:blip r:embed="rId3"/>
          <a:stretch>
            <a:fillRect/>
          </a:stretch>
        </p:blipFill>
        <p:spPr>
          <a:xfrm>
            <a:off x="9058790" y="3715545"/>
            <a:ext cx="2200275" cy="295275"/>
          </a:xfrm>
          <a:prstGeom prst="rect">
            <a:avLst/>
          </a:prstGeom>
        </p:spPr>
      </p:pic>
      <p:pic>
        <p:nvPicPr>
          <p:cNvPr id="11" name="Picture 10"/>
          <p:cNvPicPr>
            <a:picLocks noChangeAspect="1"/>
          </p:cNvPicPr>
          <p:nvPr/>
        </p:nvPicPr>
        <p:blipFill>
          <a:blip r:embed="rId4"/>
          <a:stretch>
            <a:fillRect/>
          </a:stretch>
        </p:blipFill>
        <p:spPr>
          <a:xfrm>
            <a:off x="9110305" y="4363273"/>
            <a:ext cx="1438275" cy="304800"/>
          </a:xfrm>
          <a:prstGeom prst="rect">
            <a:avLst/>
          </a:prstGeom>
        </p:spPr>
      </p:pic>
      <p:pic>
        <p:nvPicPr>
          <p:cNvPr id="12" name="Picture 11"/>
          <p:cNvPicPr>
            <a:picLocks noChangeAspect="1"/>
          </p:cNvPicPr>
          <p:nvPr/>
        </p:nvPicPr>
        <p:blipFill>
          <a:blip r:embed="rId5"/>
          <a:stretch>
            <a:fillRect/>
          </a:stretch>
        </p:blipFill>
        <p:spPr>
          <a:xfrm>
            <a:off x="9096353" y="5562600"/>
            <a:ext cx="1438275" cy="304800"/>
          </a:xfrm>
          <a:prstGeom prst="rect">
            <a:avLst/>
          </a:prstGeom>
        </p:spPr>
      </p:pic>
    </p:spTree>
    <p:extLst>
      <p:ext uri="{BB962C8B-B14F-4D97-AF65-F5344CB8AC3E}">
        <p14:creationId xmlns:p14="http://schemas.microsoft.com/office/powerpoint/2010/main" val="28817127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Chart Diagram</a:t>
            </a:r>
            <a:endParaRPr lang="en-US" dirty="0"/>
          </a:p>
        </p:txBody>
      </p:sp>
      <p:sp>
        <p:nvSpPr>
          <p:cNvPr id="3" name="Content Placeholder 2"/>
          <p:cNvSpPr>
            <a:spLocks noGrp="1"/>
          </p:cNvSpPr>
          <p:nvPr>
            <p:ph idx="1"/>
          </p:nvPr>
        </p:nvSpPr>
        <p:spPr/>
        <p:txBody>
          <a:bodyPr/>
          <a:lstStyle/>
          <a:p>
            <a:r>
              <a:rPr lang="en-US" dirty="0"/>
              <a:t>Elements of state chart diagram</a:t>
            </a:r>
          </a:p>
          <a:p>
            <a:r>
              <a:rPr lang="en-US" dirty="0"/>
              <a:t>Initial State: A filled circle</a:t>
            </a:r>
          </a:p>
          <a:p>
            <a:r>
              <a:rPr lang="en-US" dirty="0"/>
              <a:t>Final State: A filled circle inside a larger circle</a:t>
            </a:r>
          </a:p>
          <a:p>
            <a:r>
              <a:rPr lang="en-US" dirty="0"/>
              <a:t>State: Rectangle with rounded corners</a:t>
            </a:r>
          </a:p>
          <a:p>
            <a:r>
              <a:rPr lang="en-US" dirty="0"/>
              <a:t>Transitions: Arrow between states, also </a:t>
            </a:r>
            <a:r>
              <a:rPr lang="en-US" dirty="0" err="1"/>
              <a:t>boolean</a:t>
            </a:r>
            <a:r>
              <a:rPr lang="en-US" dirty="0"/>
              <a:t> logic condition (guard)‏</a:t>
            </a:r>
          </a:p>
          <a:p>
            <a:pPr marL="0" indent="0">
              <a:buNone/>
            </a:pP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105</a:t>
            </a:fld>
            <a:endParaRPr lang="en-US"/>
          </a:p>
        </p:txBody>
      </p:sp>
    </p:spTree>
    <p:extLst>
      <p:ext uri="{BB962C8B-B14F-4D97-AF65-F5344CB8AC3E}">
        <p14:creationId xmlns:p14="http://schemas.microsoft.com/office/powerpoint/2010/main" val="17089430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Chart Diagram- Example</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106</a:t>
            </a:fld>
            <a:endParaRPr lang="en-US"/>
          </a:p>
        </p:txBody>
      </p:sp>
      <p:pic>
        <p:nvPicPr>
          <p:cNvPr id="8" name="Content Placeholder 7"/>
          <p:cNvPicPr>
            <a:picLocks noGrp="1" noChangeAspect="1"/>
          </p:cNvPicPr>
          <p:nvPr>
            <p:ph idx="1"/>
          </p:nvPr>
        </p:nvPicPr>
        <p:blipFill>
          <a:blip r:embed="rId2"/>
          <a:stretch>
            <a:fillRect/>
          </a:stretch>
        </p:blipFill>
        <p:spPr>
          <a:xfrm>
            <a:off x="1066800" y="1600200"/>
            <a:ext cx="8583569" cy="4525963"/>
          </a:xfrm>
          <a:prstGeom prst="rect">
            <a:avLst/>
          </a:prstGeom>
        </p:spPr>
      </p:pic>
    </p:spTree>
    <p:extLst>
      <p:ext uri="{BB962C8B-B14F-4D97-AF65-F5344CB8AC3E}">
        <p14:creationId xmlns:p14="http://schemas.microsoft.com/office/powerpoint/2010/main" val="18604002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322045" y="365127"/>
            <a:ext cx="10030387" cy="1325563"/>
          </a:xfrm>
        </p:spPr>
        <p:txBody>
          <a:bodyPr/>
          <a:lstStyle/>
          <a:p>
            <a:r>
              <a:rPr lang="en-US" dirty="0" smtClean="0">
                <a:cs typeface="Arial" charset="0"/>
              </a:rPr>
              <a:t>References</a:t>
            </a:r>
          </a:p>
        </p:txBody>
      </p:sp>
      <p:sp>
        <p:nvSpPr>
          <p:cNvPr id="57347" name="Content Placeholder 2"/>
          <p:cNvSpPr>
            <a:spLocks noGrp="1"/>
          </p:cNvSpPr>
          <p:nvPr>
            <p:ph idx="1"/>
          </p:nvPr>
        </p:nvSpPr>
        <p:spPr/>
        <p:txBody>
          <a:bodyPr>
            <a:normAutofit/>
          </a:bodyPr>
          <a:lstStyle/>
          <a:p>
            <a:pPr>
              <a:lnSpc>
                <a:spcPct val="200000"/>
              </a:lnSpc>
            </a:pPr>
            <a:r>
              <a:rPr lang="en-US" sz="2400" dirty="0" smtClean="0">
                <a:latin typeface="+mj-lt"/>
                <a:cs typeface="Arial" charset="0"/>
              </a:rPr>
              <a:t>Ian </a:t>
            </a:r>
            <a:r>
              <a:rPr lang="en-US" sz="2400" dirty="0" err="1" smtClean="0">
                <a:latin typeface="+mj-lt"/>
                <a:cs typeface="Arial" charset="0"/>
              </a:rPr>
              <a:t>Sommerville</a:t>
            </a:r>
            <a:r>
              <a:rPr lang="en-US" sz="2400" dirty="0" smtClean="0">
                <a:latin typeface="+mj-lt"/>
                <a:cs typeface="Arial" charset="0"/>
              </a:rPr>
              <a:t>, ― Software Engineering‖, Addison and Wesley. 9th Ed., 2011.</a:t>
            </a:r>
          </a:p>
          <a:p>
            <a:pPr>
              <a:lnSpc>
                <a:spcPct val="150000"/>
              </a:lnSpc>
            </a:pPr>
            <a:r>
              <a:rPr lang="en-US" sz="2400" dirty="0" smtClean="0">
                <a:latin typeface="+mj-lt"/>
                <a:cs typeface="Arial" charset="0"/>
              </a:rPr>
              <a:t>Roger S Pressman, Software Engineering: A Practitioner’s Approach, </a:t>
            </a:r>
            <a:r>
              <a:rPr lang="en-US" sz="2400" dirty="0" err="1" smtClean="0">
                <a:latin typeface="+mj-lt"/>
                <a:cs typeface="Arial" charset="0"/>
              </a:rPr>
              <a:t>Mcgraw-Hill</a:t>
            </a:r>
            <a:r>
              <a:rPr lang="en-US" sz="2400" dirty="0" smtClean="0">
                <a:latin typeface="+mj-lt"/>
                <a:cs typeface="Arial" charset="0"/>
              </a:rPr>
              <a:t>, ISBN: 0073375977, Seventh Edition, 2014</a:t>
            </a:r>
          </a:p>
          <a:p>
            <a:r>
              <a:rPr lang="en-US" sz="2400" dirty="0" err="1" smtClean="0">
                <a:latin typeface="+mj-lt"/>
                <a:cs typeface="Arial" charset="0"/>
              </a:rPr>
              <a:t>Pankaj</a:t>
            </a:r>
            <a:r>
              <a:rPr lang="en-US" sz="2400" dirty="0" smtClean="0">
                <a:latin typeface="+mj-lt"/>
                <a:cs typeface="Arial" charset="0"/>
              </a:rPr>
              <a:t> </a:t>
            </a:r>
            <a:r>
              <a:rPr lang="en-US" sz="2400" dirty="0" err="1" smtClean="0">
                <a:latin typeface="+mj-lt"/>
                <a:cs typeface="Arial" charset="0"/>
              </a:rPr>
              <a:t>Jalote</a:t>
            </a:r>
            <a:r>
              <a:rPr lang="en-US" sz="2400" dirty="0" smtClean="0">
                <a:latin typeface="+mj-lt"/>
                <a:cs typeface="Arial" charset="0"/>
              </a:rPr>
              <a:t>, Software Engineering: A Precise Approach, Wiley India.2010.</a:t>
            </a:r>
          </a:p>
        </p:txBody>
      </p:sp>
      <p:sp>
        <p:nvSpPr>
          <p:cNvPr id="3" name="Date Placeholder 2"/>
          <p:cNvSpPr>
            <a:spLocks noGrp="1"/>
          </p:cNvSpPr>
          <p:nvPr>
            <p:ph type="dt" sz="half" idx="10"/>
          </p:nvPr>
        </p:nvSpPr>
        <p:spPr/>
        <p:txBody>
          <a:bodyPr/>
          <a:lstStyle/>
          <a:p>
            <a:fld id="{B65DBC3D-213A-494B-A5B7-FF6F02C65B9A}" type="datetime1">
              <a:rPr lang="en-US" smtClean="0"/>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107</a:t>
            </a:fld>
            <a:endParaRPr lang="en-US"/>
          </a:p>
        </p:txBody>
      </p:sp>
    </p:spTree>
    <p:extLst>
      <p:ext uri="{BB962C8B-B14F-4D97-AF65-F5344CB8AC3E}">
        <p14:creationId xmlns:p14="http://schemas.microsoft.com/office/powerpoint/2010/main" val="2622450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 Steps</a:t>
            </a:r>
          </a:p>
        </p:txBody>
      </p:sp>
      <p:sp>
        <p:nvSpPr>
          <p:cNvPr id="3" name="Content Placeholder 2"/>
          <p:cNvSpPr>
            <a:spLocks noGrp="1"/>
          </p:cNvSpPr>
          <p:nvPr>
            <p:ph idx="1"/>
          </p:nvPr>
        </p:nvSpPr>
        <p:spPr/>
        <p:txBody>
          <a:bodyPr>
            <a:normAutofit/>
          </a:bodyPr>
          <a:lstStyle/>
          <a:p>
            <a:r>
              <a:rPr lang="en-US" sz="2800" dirty="0"/>
              <a:t>Negotiation</a:t>
            </a:r>
          </a:p>
          <a:p>
            <a:pPr lvl="1"/>
            <a:r>
              <a:rPr lang="en-US" sz="2400" dirty="0" smtClean="0"/>
              <a:t>Identify Conflicting Requirements  and reconcile these </a:t>
            </a:r>
            <a:r>
              <a:rPr lang="en-US" sz="2400" dirty="0"/>
              <a:t>conflicts through a process of </a:t>
            </a:r>
            <a:r>
              <a:rPr lang="en-US" sz="2400" i="1" dirty="0"/>
              <a:t>negotiation</a:t>
            </a:r>
            <a:r>
              <a:rPr lang="en-US" sz="2400" dirty="0"/>
              <a:t>.</a:t>
            </a:r>
          </a:p>
          <a:p>
            <a:pPr lvl="1"/>
            <a:r>
              <a:rPr lang="en-US" sz="2400" dirty="0" smtClean="0"/>
              <a:t>Stakeholders </a:t>
            </a:r>
            <a:r>
              <a:rPr lang="en-US" sz="2400" dirty="0"/>
              <a:t>are asked to rank requirements and then discuss conflicts in priority.</a:t>
            </a:r>
          </a:p>
          <a:p>
            <a:pPr lvl="1"/>
            <a:r>
              <a:rPr lang="en-US" sz="2400" dirty="0"/>
              <a:t>Risks in each requirement are identified and analyzed.</a:t>
            </a:r>
          </a:p>
          <a:p>
            <a:pPr lvl="1"/>
            <a:r>
              <a:rPr lang="en-US" sz="2400" dirty="0"/>
              <a:t>Agree on a deliverable system that is realistic for developers and customers</a:t>
            </a:r>
            <a:r>
              <a:rPr lang="en-US" sz="2400" dirty="0" smtClean="0"/>
              <a:t>.</a:t>
            </a:r>
          </a:p>
          <a:p>
            <a:r>
              <a:rPr lang="en-US" sz="2800" dirty="0" smtClean="0"/>
              <a:t>Specification : SRS or a prototype</a:t>
            </a:r>
            <a:endParaRPr lang="en-US" sz="4400" dirty="0"/>
          </a:p>
          <a:p>
            <a:pPr lvl="1"/>
            <a:r>
              <a:rPr lang="en-US" sz="2400" dirty="0" smtClean="0"/>
              <a:t>It </a:t>
            </a:r>
            <a:r>
              <a:rPr lang="en-US" sz="2400" dirty="0"/>
              <a:t>is the final work produced by the RE.  It is serves as the foundation for subsequent S.E. activities.</a:t>
            </a:r>
          </a:p>
          <a:p>
            <a:pPr lvl="1"/>
            <a:endParaRPr lang="en-US" sz="2400"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11</a:t>
            </a:fld>
            <a:endParaRPr lang="en-US"/>
          </a:p>
        </p:txBody>
      </p:sp>
    </p:spTree>
    <p:extLst>
      <p:ext uri="{BB962C8B-B14F-4D97-AF65-F5344CB8AC3E}">
        <p14:creationId xmlns:p14="http://schemas.microsoft.com/office/powerpoint/2010/main" val="233024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90000"/>
              </a:lnSpc>
            </a:pPr>
            <a:r>
              <a:rPr lang="en-US" sz="2800" dirty="0" smtClean="0"/>
              <a:t>Validation </a:t>
            </a:r>
            <a:endParaRPr lang="en-US" sz="2800" dirty="0"/>
          </a:p>
          <a:p>
            <a:pPr lvl="1">
              <a:lnSpc>
                <a:spcPct val="90000"/>
              </a:lnSpc>
            </a:pPr>
            <a:r>
              <a:rPr lang="en-US" sz="2400" dirty="0"/>
              <a:t>A review mechanism that looks for</a:t>
            </a:r>
          </a:p>
          <a:p>
            <a:pPr lvl="2">
              <a:lnSpc>
                <a:spcPct val="90000"/>
              </a:lnSpc>
            </a:pPr>
            <a:r>
              <a:rPr lang="en-US" sz="2000" dirty="0"/>
              <a:t>Errors in content or interpretation</a:t>
            </a:r>
          </a:p>
          <a:p>
            <a:pPr lvl="2">
              <a:lnSpc>
                <a:spcPct val="90000"/>
              </a:lnSpc>
            </a:pPr>
            <a:r>
              <a:rPr lang="en-US" sz="2000" dirty="0"/>
              <a:t>Areas where clarification may be required</a:t>
            </a:r>
          </a:p>
          <a:p>
            <a:pPr lvl="2">
              <a:lnSpc>
                <a:spcPct val="90000"/>
              </a:lnSpc>
            </a:pPr>
            <a:r>
              <a:rPr lang="en-US" sz="2000" dirty="0"/>
              <a:t>Missing information</a:t>
            </a:r>
          </a:p>
          <a:p>
            <a:pPr lvl="2">
              <a:lnSpc>
                <a:spcPct val="90000"/>
              </a:lnSpc>
            </a:pPr>
            <a:r>
              <a:rPr lang="en-US" sz="2000" dirty="0"/>
              <a:t>Inconsistencies (a major problem when large products or systems are engineered)</a:t>
            </a:r>
          </a:p>
          <a:p>
            <a:pPr lvl="2">
              <a:lnSpc>
                <a:spcPct val="90000"/>
              </a:lnSpc>
            </a:pPr>
            <a:r>
              <a:rPr lang="en-US" sz="2000" dirty="0"/>
              <a:t>Conflicting or unrealistic (unachievable) requirements. </a:t>
            </a:r>
            <a:endParaRPr lang="en-US" sz="2000" dirty="0" smtClean="0"/>
          </a:p>
          <a:p>
            <a:pPr>
              <a:lnSpc>
                <a:spcPct val="90000"/>
              </a:lnSpc>
            </a:pPr>
            <a:r>
              <a:rPr lang="en-US" sz="2800" dirty="0" smtClean="0"/>
              <a:t>Management</a:t>
            </a:r>
            <a:endParaRPr lang="en-US" sz="2800" dirty="0"/>
          </a:p>
          <a:p>
            <a:pPr lvl="1">
              <a:lnSpc>
                <a:spcPct val="90000"/>
              </a:lnSpc>
            </a:pPr>
            <a:r>
              <a:rPr lang="en-US" sz="2400" dirty="0"/>
              <a:t>Set of activities that help the project team identify, control, and track requirements and changes to requirements at any time as the project proceeds. </a:t>
            </a:r>
          </a:p>
          <a:p>
            <a:pPr lvl="2">
              <a:lnSpc>
                <a:spcPct val="90000"/>
              </a:lnSpc>
            </a:pPr>
            <a:endParaRPr lang="en-US" sz="2000" dirty="0"/>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12</a:t>
            </a:fld>
            <a:endParaRPr lang="en-US"/>
          </a:p>
        </p:txBody>
      </p:sp>
    </p:spTree>
    <p:extLst>
      <p:ext uri="{BB962C8B-B14F-4D97-AF65-F5344CB8AC3E}">
        <p14:creationId xmlns:p14="http://schemas.microsoft.com/office/powerpoint/2010/main" val="364536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of requirements engineering</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13</a:t>
            </a:fld>
            <a:endParaRPr lang="en-US"/>
          </a:p>
        </p:txBody>
      </p:sp>
      <p:pic>
        <p:nvPicPr>
          <p:cNvPr id="7" name="Picture 6"/>
          <p:cNvPicPr>
            <a:picLocks noChangeAspect="1"/>
          </p:cNvPicPr>
          <p:nvPr/>
        </p:nvPicPr>
        <p:blipFill rotWithShape="1">
          <a:blip r:embed="rId2" cstate="print"/>
          <a:srcRect l="10204" r="6122"/>
          <a:stretch/>
        </p:blipFill>
        <p:spPr>
          <a:xfrm>
            <a:off x="1295400" y="1144204"/>
            <a:ext cx="7239001" cy="5729718"/>
          </a:xfrm>
          <a:prstGeom prst="rect">
            <a:avLst/>
          </a:prstGeom>
        </p:spPr>
      </p:pic>
      <p:sp>
        <p:nvSpPr>
          <p:cNvPr id="8" name="Rectangle 7"/>
          <p:cNvSpPr/>
          <p:nvPr/>
        </p:nvSpPr>
        <p:spPr>
          <a:xfrm>
            <a:off x="8548688" y="1524000"/>
            <a:ext cx="3643312" cy="2862322"/>
          </a:xfrm>
          <a:prstGeom prst="rect">
            <a:avLst/>
          </a:prstGeom>
        </p:spPr>
        <p:txBody>
          <a:bodyPr wrap="square">
            <a:spAutoFit/>
          </a:bodyPr>
          <a:lstStyle/>
          <a:p>
            <a:r>
              <a:rPr lang="en-US" sz="2000" dirty="0" smtClean="0">
                <a:solidFill>
                  <a:srgbClr val="FF0000"/>
                </a:solidFill>
              </a:rPr>
              <a:t>RE is an </a:t>
            </a:r>
            <a:r>
              <a:rPr lang="en-US" sz="2000" dirty="0">
                <a:solidFill>
                  <a:srgbClr val="FF0000"/>
                </a:solidFill>
              </a:rPr>
              <a:t>iterative </a:t>
            </a:r>
            <a:r>
              <a:rPr lang="en-US" sz="2000" dirty="0" smtClean="0">
                <a:solidFill>
                  <a:srgbClr val="FF0000"/>
                </a:solidFill>
              </a:rPr>
              <a:t>process</a:t>
            </a:r>
          </a:p>
          <a:p>
            <a:endParaRPr lang="en-US" sz="2000" dirty="0">
              <a:solidFill>
                <a:srgbClr val="FF0000"/>
              </a:solidFill>
            </a:endParaRPr>
          </a:p>
          <a:p>
            <a:r>
              <a:rPr lang="en-US" sz="2000" dirty="0" smtClean="0">
                <a:solidFill>
                  <a:srgbClr val="FF0000"/>
                </a:solidFill>
              </a:rPr>
              <a:t>Iterate </a:t>
            </a:r>
            <a:r>
              <a:rPr lang="en-US" sz="2000" dirty="0">
                <a:solidFill>
                  <a:srgbClr val="FF0000"/>
                </a:solidFill>
              </a:rPr>
              <a:t>first on </a:t>
            </a:r>
            <a:endParaRPr lang="en-US" sz="2000" dirty="0" smtClean="0">
              <a:solidFill>
                <a:srgbClr val="FF0000"/>
              </a:solidFill>
            </a:endParaRPr>
          </a:p>
          <a:p>
            <a:r>
              <a:rPr lang="en-US" sz="2000" dirty="0" smtClean="0">
                <a:solidFill>
                  <a:srgbClr val="FF0000"/>
                </a:solidFill>
              </a:rPr>
              <a:t>1. the </a:t>
            </a:r>
            <a:r>
              <a:rPr lang="en-US" sz="2000" dirty="0">
                <a:solidFill>
                  <a:srgbClr val="FF0000"/>
                </a:solidFill>
              </a:rPr>
              <a:t>user </a:t>
            </a:r>
            <a:r>
              <a:rPr lang="en-US" sz="2000" dirty="0" smtClean="0">
                <a:solidFill>
                  <a:srgbClr val="FF0000"/>
                </a:solidFill>
              </a:rPr>
              <a:t>requirements</a:t>
            </a:r>
          </a:p>
          <a:p>
            <a:pPr lvl="1"/>
            <a:r>
              <a:rPr lang="en-US" sz="2000" dirty="0" smtClean="0">
                <a:solidFill>
                  <a:srgbClr val="FF0000"/>
                </a:solidFill>
              </a:rPr>
              <a:t>Elicitation</a:t>
            </a:r>
          </a:p>
          <a:p>
            <a:pPr lvl="1"/>
            <a:r>
              <a:rPr lang="en-US" sz="2000" dirty="0" smtClean="0">
                <a:solidFill>
                  <a:srgbClr val="FF0000"/>
                </a:solidFill>
              </a:rPr>
              <a:t>Specification</a:t>
            </a:r>
          </a:p>
          <a:p>
            <a:pPr lvl="1"/>
            <a:r>
              <a:rPr lang="en-US" sz="2000" dirty="0" smtClean="0">
                <a:solidFill>
                  <a:srgbClr val="FF0000"/>
                </a:solidFill>
              </a:rPr>
              <a:t>Validation</a:t>
            </a:r>
            <a:r>
              <a:rPr lang="en-US" sz="2000" dirty="0">
                <a:solidFill>
                  <a:srgbClr val="FF0000"/>
                </a:solidFill>
              </a:rPr>
              <a:t>, </a:t>
            </a:r>
            <a:endParaRPr lang="en-US" sz="2000" dirty="0" smtClean="0">
              <a:solidFill>
                <a:srgbClr val="FF0000"/>
              </a:solidFill>
            </a:endParaRPr>
          </a:p>
          <a:p>
            <a:r>
              <a:rPr lang="en-US" sz="2000" dirty="0" smtClean="0">
                <a:solidFill>
                  <a:srgbClr val="FF0000"/>
                </a:solidFill>
              </a:rPr>
              <a:t>and </a:t>
            </a:r>
            <a:r>
              <a:rPr lang="en-US" sz="2000" dirty="0">
                <a:solidFill>
                  <a:srgbClr val="FF0000"/>
                </a:solidFill>
              </a:rPr>
              <a:t>repeat the same steps </a:t>
            </a:r>
            <a:endParaRPr lang="en-US" sz="2000" dirty="0" smtClean="0">
              <a:solidFill>
                <a:srgbClr val="FF0000"/>
              </a:solidFill>
            </a:endParaRPr>
          </a:p>
          <a:p>
            <a:r>
              <a:rPr lang="en-US" sz="2000" dirty="0" smtClean="0">
                <a:solidFill>
                  <a:srgbClr val="FF0000"/>
                </a:solidFill>
              </a:rPr>
              <a:t>2. for </a:t>
            </a:r>
            <a:r>
              <a:rPr lang="en-US" sz="2000" dirty="0">
                <a:solidFill>
                  <a:srgbClr val="FF0000"/>
                </a:solidFill>
              </a:rPr>
              <a:t>the system requirements.</a:t>
            </a:r>
          </a:p>
        </p:txBody>
      </p:sp>
    </p:spTree>
    <p:extLst>
      <p:ext uri="{BB962C8B-B14F-4D97-AF65-F5344CB8AC3E}">
        <p14:creationId xmlns:p14="http://schemas.microsoft.com/office/powerpoint/2010/main" val="110519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22045" y="365127"/>
            <a:ext cx="10030387" cy="1325563"/>
          </a:xfrm>
          <a:noFill/>
        </p:spPr>
        <p:txBody>
          <a:bodyPr vert="horz" lIns="90487" tIns="44450" rIns="90487" bIns="44450" rtlCol="0" anchor="ctr">
            <a:normAutofit/>
          </a:bodyPr>
          <a:lstStyle/>
          <a:p>
            <a:pPr eaLnBrk="1" hangingPunct="1"/>
            <a:r>
              <a:rPr lang="en-GB" dirty="0">
                <a:latin typeface="Calibri" pitchFamily="34" charset="0"/>
                <a:cs typeface="Arial" charset="0"/>
              </a:rPr>
              <a:t>Requirements Evolution</a:t>
            </a:r>
          </a:p>
        </p:txBody>
      </p:sp>
      <p:sp>
        <p:nvSpPr>
          <p:cNvPr id="3" name="Date Placeholder 2"/>
          <p:cNvSpPr>
            <a:spLocks noGrp="1"/>
          </p:cNvSpPr>
          <p:nvPr>
            <p:ph type="dt" sz="half" idx="10"/>
          </p:nvPr>
        </p:nvSpPr>
        <p:spPr/>
        <p:txBody>
          <a:bodyPr/>
          <a:lstStyle/>
          <a:p>
            <a:fld id="{AEB03BE5-1894-43D2-AFE9-E0D57406D42A}"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14</a:t>
            </a:fld>
            <a:endParaRPr lang="en-US"/>
          </a:p>
        </p:txBody>
      </p:sp>
      <p:sp>
        <p:nvSpPr>
          <p:cNvPr id="27651" name="Rectangle 3"/>
          <p:cNvSpPr>
            <a:spLocks noChangeArrowheads="1"/>
          </p:cNvSpPr>
          <p:nvPr/>
        </p:nvSpPr>
        <p:spPr bwMode="auto">
          <a:xfrm>
            <a:off x="712604" y="1752600"/>
            <a:ext cx="10766795" cy="4267200"/>
          </a:xfrm>
          <a:prstGeom prst="rect">
            <a:avLst/>
          </a:prstGeom>
          <a:solidFill>
            <a:srgbClr val="CCFFFF"/>
          </a:solidFill>
          <a:ln w="12700">
            <a:noFill/>
            <a:miter lim="800000"/>
            <a:headEnd/>
            <a:tailEnd/>
          </a:ln>
          <a:effectLst/>
        </p:spPr>
        <p:txBody>
          <a:bodyPr wrap="none" anchor="ctr"/>
          <a:lstStyle/>
          <a:p>
            <a:endParaRPr lang="en-US"/>
          </a:p>
        </p:txBody>
      </p:sp>
      <p:pic>
        <p:nvPicPr>
          <p:cNvPr id="27652" name="Picture 4"/>
          <p:cNvPicPr>
            <a:picLocks noChangeAspect="1" noChangeArrowheads="1"/>
          </p:cNvPicPr>
          <p:nvPr/>
        </p:nvPicPr>
        <p:blipFill>
          <a:blip r:embed="rId2" cstate="print"/>
          <a:srcRect/>
          <a:stretch>
            <a:fillRect/>
          </a:stretch>
        </p:blipFill>
        <p:spPr bwMode="auto">
          <a:xfrm>
            <a:off x="1829912" y="2362200"/>
            <a:ext cx="8329030" cy="3138488"/>
          </a:xfrm>
          <a:prstGeom prst="rect">
            <a:avLst/>
          </a:prstGeom>
          <a:noFill/>
          <a:ln w="9525">
            <a:noFill/>
            <a:miter lim="800000"/>
            <a:headEnd/>
            <a:tailEnd/>
          </a:ln>
        </p:spPr>
      </p:pic>
    </p:spTree>
    <p:extLst>
      <p:ext uri="{BB962C8B-B14F-4D97-AF65-F5344CB8AC3E}">
        <p14:creationId xmlns:p14="http://schemas.microsoft.com/office/powerpoint/2010/main" val="53871036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and System Requirements</a:t>
            </a:r>
            <a:endParaRPr lang="en-US" dirty="0"/>
          </a:p>
        </p:txBody>
      </p:sp>
      <p:sp>
        <p:nvSpPr>
          <p:cNvPr id="3" name="Content Placeholder 2"/>
          <p:cNvSpPr>
            <a:spLocks noGrp="1"/>
          </p:cNvSpPr>
          <p:nvPr>
            <p:ph idx="1"/>
          </p:nvPr>
        </p:nvSpPr>
        <p:spPr>
          <a:xfrm>
            <a:off x="609601" y="1600202"/>
            <a:ext cx="5562600" cy="4756149"/>
          </a:xfrm>
        </p:spPr>
        <p:txBody>
          <a:bodyPr>
            <a:normAutofit/>
          </a:bodyPr>
          <a:lstStyle/>
          <a:p>
            <a:r>
              <a:rPr lang="en-US" sz="2400" dirty="0" smtClean="0"/>
              <a:t>User </a:t>
            </a:r>
            <a:r>
              <a:rPr lang="en-US" sz="2400" dirty="0"/>
              <a:t>need a high-level statements of the requirements, while system developers need a more detailed system specification</a:t>
            </a:r>
            <a:r>
              <a:rPr lang="en-US" sz="2400" dirty="0" smtClean="0"/>
              <a:t>.</a:t>
            </a:r>
          </a:p>
          <a:p>
            <a:r>
              <a:rPr lang="en-US" sz="2400" dirty="0"/>
              <a:t>Having different level of details is useful because it communicates information about the system being developed for different types of readers.</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15</a:t>
            </a:fld>
            <a:endParaRPr lang="en-US"/>
          </a:p>
        </p:txBody>
      </p:sp>
      <p:pic>
        <p:nvPicPr>
          <p:cNvPr id="7" name="Picture 6"/>
          <p:cNvPicPr>
            <a:picLocks noChangeAspect="1"/>
          </p:cNvPicPr>
          <p:nvPr/>
        </p:nvPicPr>
        <p:blipFill rotWithShape="1">
          <a:blip r:embed="rId2" cstate="print"/>
          <a:srcRect l="9699" t="8277" r="6675" b="6463"/>
          <a:stretch/>
        </p:blipFill>
        <p:spPr>
          <a:xfrm>
            <a:off x="6324600" y="2209800"/>
            <a:ext cx="5715001" cy="3236205"/>
          </a:xfrm>
          <a:prstGeom prst="rect">
            <a:avLst/>
          </a:prstGeom>
        </p:spPr>
      </p:pic>
    </p:spTree>
    <p:extLst>
      <p:ext uri="{BB962C8B-B14F-4D97-AF65-F5344CB8AC3E}">
        <p14:creationId xmlns:p14="http://schemas.microsoft.com/office/powerpoint/2010/main" val="121486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and System Requirements </a:t>
            </a:r>
            <a:endParaRPr lang="en-US" dirty="0"/>
          </a:p>
        </p:txBody>
      </p:sp>
      <p:sp>
        <p:nvSpPr>
          <p:cNvPr id="3" name="Content Placeholder 2"/>
          <p:cNvSpPr>
            <a:spLocks noGrp="1"/>
          </p:cNvSpPr>
          <p:nvPr>
            <p:ph idx="1"/>
          </p:nvPr>
        </p:nvSpPr>
        <p:spPr>
          <a:xfrm>
            <a:off x="609600" y="1600202"/>
            <a:ext cx="10972801" cy="5121275"/>
          </a:xfrm>
        </p:spPr>
        <p:txBody>
          <a:bodyPr>
            <a:normAutofit/>
          </a:bodyPr>
          <a:lstStyle/>
          <a:p>
            <a:r>
              <a:rPr lang="en-US" sz="2400" dirty="0" smtClean="0"/>
              <a:t>User Requirements : describes </a:t>
            </a:r>
            <a:r>
              <a:rPr lang="en-US" sz="2400" dirty="0"/>
              <a:t>the services that the system should provide and the constrains under which it must operate. </a:t>
            </a:r>
            <a:endParaRPr lang="en-US" sz="2400" dirty="0" smtClean="0"/>
          </a:p>
          <a:p>
            <a:pPr lvl="1"/>
            <a:r>
              <a:rPr lang="en-US" sz="2000" dirty="0" smtClean="0"/>
              <a:t>more </a:t>
            </a:r>
            <a:r>
              <a:rPr lang="en-US" sz="2000" dirty="0"/>
              <a:t>of generic </a:t>
            </a:r>
            <a:r>
              <a:rPr lang="en-US" sz="2000" dirty="0" smtClean="0"/>
              <a:t>requirements and </a:t>
            </a:r>
            <a:r>
              <a:rPr lang="en-US" sz="2000" dirty="0">
                <a:latin typeface="Calibri" pitchFamily="34" charset="0"/>
                <a:cs typeface="Arial" charset="0"/>
              </a:rPr>
              <a:t>Readable by everybody</a:t>
            </a:r>
          </a:p>
          <a:p>
            <a:pPr lvl="1"/>
            <a:r>
              <a:rPr lang="en-US" sz="2000" dirty="0" smtClean="0">
                <a:latin typeface="Calibri" pitchFamily="34" charset="0"/>
                <a:cs typeface="Arial" charset="0"/>
              </a:rPr>
              <a:t>Services </a:t>
            </a:r>
            <a:r>
              <a:rPr lang="en-US" sz="2000" dirty="0">
                <a:latin typeface="Calibri" pitchFamily="34" charset="0"/>
                <a:cs typeface="Arial" charset="0"/>
              </a:rPr>
              <a:t>and constraints of the system</a:t>
            </a:r>
          </a:p>
          <a:p>
            <a:pPr lvl="1"/>
            <a:r>
              <a:rPr lang="en-US" sz="2000" dirty="0">
                <a:latin typeface="Calibri" pitchFamily="34" charset="0"/>
                <a:cs typeface="Arial" charset="0"/>
              </a:rPr>
              <a:t>In natural language or diagrams</a:t>
            </a:r>
          </a:p>
          <a:p>
            <a:pPr lvl="1"/>
            <a:r>
              <a:rPr lang="en-US" sz="2000" dirty="0" smtClean="0">
                <a:latin typeface="Calibri" pitchFamily="34" charset="0"/>
                <a:cs typeface="Arial" charset="0"/>
              </a:rPr>
              <a:t>Serve </a:t>
            </a:r>
            <a:r>
              <a:rPr lang="en-US" sz="2000" dirty="0">
                <a:latin typeface="Calibri" pitchFamily="34" charset="0"/>
                <a:cs typeface="Arial" charset="0"/>
              </a:rPr>
              <a:t>business objectives</a:t>
            </a:r>
          </a:p>
          <a:p>
            <a:pPr lvl="1"/>
            <a:endParaRPr lang="en-US" sz="1000" dirty="0"/>
          </a:p>
          <a:p>
            <a:r>
              <a:rPr lang="en-US" sz="2400" dirty="0" smtClean="0"/>
              <a:t>System Requirements : gives a more </a:t>
            </a:r>
            <a:r>
              <a:rPr lang="en-US" sz="2400" dirty="0"/>
              <a:t>detailed description of the system services and the operational constrains </a:t>
            </a:r>
            <a:r>
              <a:rPr lang="en-US" sz="2400" dirty="0" smtClean="0"/>
              <a:t>(how system </a:t>
            </a:r>
            <a:r>
              <a:rPr lang="en-US" sz="2400" dirty="0"/>
              <a:t>will be used, </a:t>
            </a:r>
            <a:r>
              <a:rPr lang="en-US" sz="2400" dirty="0" smtClean="0"/>
              <a:t>programming languages </a:t>
            </a:r>
            <a:r>
              <a:rPr lang="en-US" sz="2400" dirty="0" err="1" smtClean="0"/>
              <a:t>etc</a:t>
            </a:r>
            <a:r>
              <a:rPr lang="en-US" sz="2400" dirty="0" smtClean="0"/>
              <a:t>)</a:t>
            </a:r>
            <a:endParaRPr lang="en-US" sz="2400" dirty="0"/>
          </a:p>
          <a:p>
            <a:pPr lvl="1"/>
            <a:r>
              <a:rPr lang="en-US" sz="2000" dirty="0" smtClean="0"/>
              <a:t>This </a:t>
            </a:r>
            <a:r>
              <a:rPr lang="en-US" sz="2000" dirty="0"/>
              <a:t>level of detail is needed by those who are involved in the system </a:t>
            </a:r>
            <a:r>
              <a:rPr lang="en-US" sz="2000" dirty="0" smtClean="0"/>
              <a:t>development</a:t>
            </a:r>
          </a:p>
          <a:p>
            <a:pPr lvl="1"/>
            <a:r>
              <a:rPr lang="en-US" sz="2000" dirty="0">
                <a:latin typeface="Calibri" pitchFamily="34" charset="0"/>
                <a:cs typeface="Arial" charset="0"/>
              </a:rPr>
              <a:t>Useful for the design and development</a:t>
            </a:r>
          </a:p>
          <a:p>
            <a:pPr lvl="1"/>
            <a:r>
              <a:rPr lang="en-US" sz="2000" dirty="0" smtClean="0">
                <a:latin typeface="Calibri" pitchFamily="34" charset="0"/>
                <a:cs typeface="Arial" charset="0"/>
              </a:rPr>
              <a:t>Precise </a:t>
            </a:r>
            <a:r>
              <a:rPr lang="en-US" sz="2000" dirty="0">
                <a:latin typeface="Calibri" pitchFamily="34" charset="0"/>
                <a:cs typeface="Arial" charset="0"/>
              </a:rPr>
              <a:t>and cover all cases</a:t>
            </a:r>
          </a:p>
          <a:p>
            <a:pPr lvl="1"/>
            <a:r>
              <a:rPr lang="en-US" sz="2000" dirty="0">
                <a:latin typeface="Calibri" pitchFamily="34" charset="0"/>
                <a:cs typeface="Arial" charset="0"/>
              </a:rPr>
              <a:t>Structured presentation</a:t>
            </a:r>
            <a:endParaRPr lang="fr-FR" sz="2000" dirty="0">
              <a:latin typeface="Calibri" pitchFamily="34" charset="0"/>
              <a:cs typeface="Arial" charset="0"/>
            </a:endParaRPr>
          </a:p>
          <a:p>
            <a:pPr lvl="1"/>
            <a:endParaRPr lang="en-US" sz="2000" dirty="0">
              <a:latin typeface="Calibri" pitchFamily="34" charset="0"/>
              <a:cs typeface="Arial" charset="0"/>
            </a:endParaRPr>
          </a:p>
          <a:p>
            <a:pPr lvl="1"/>
            <a:endParaRPr lang="en-US" sz="2000"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16</a:t>
            </a:fld>
            <a:endParaRPr lang="en-US"/>
          </a:p>
        </p:txBody>
      </p:sp>
    </p:spTree>
    <p:extLst>
      <p:ext uri="{BB962C8B-B14F-4D97-AF65-F5344CB8AC3E}">
        <p14:creationId xmlns:p14="http://schemas.microsoft.com/office/powerpoint/2010/main" val="3696711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Example</a:t>
            </a:r>
            <a:endParaRPr lang="fr-FR" dirty="0">
              <a:latin typeface="Calibri" pitchFamily="34" charset="0"/>
              <a:cs typeface="Arial" charset="0"/>
            </a:endParaRPr>
          </a:p>
        </p:txBody>
      </p:sp>
      <p:sp>
        <p:nvSpPr>
          <p:cNvPr id="23555" name="Rectangle 3"/>
          <p:cNvSpPr>
            <a:spLocks noGrp="1" noChangeArrowheads="1"/>
          </p:cNvSpPr>
          <p:nvPr>
            <p:ph idx="1"/>
          </p:nvPr>
        </p:nvSpPr>
        <p:spPr>
          <a:xfrm>
            <a:off x="862318" y="1690690"/>
            <a:ext cx="11329682" cy="4114800"/>
          </a:xfrm>
        </p:spPr>
        <p:txBody>
          <a:bodyPr/>
          <a:lstStyle/>
          <a:p>
            <a:pPr algn="just" eaLnBrk="1" hangingPunct="1"/>
            <a:r>
              <a:rPr lang="en-US" sz="2400" b="1" dirty="0">
                <a:latin typeface="Calibri" pitchFamily="34" charset="0"/>
                <a:cs typeface="Arial" charset="0"/>
              </a:rPr>
              <a:t>User requirement</a:t>
            </a:r>
            <a:r>
              <a:rPr lang="en-US" sz="2400" dirty="0">
                <a:latin typeface="Calibri" pitchFamily="34" charset="0"/>
                <a:cs typeface="Arial" charset="0"/>
              </a:rPr>
              <a:t>: The library system should provide a way to allow a patron to borrow a book from the library.</a:t>
            </a:r>
          </a:p>
          <a:p>
            <a:pPr algn="just" eaLnBrk="1" hangingPunct="1"/>
            <a:r>
              <a:rPr lang="en-US" sz="2400" b="1" dirty="0">
                <a:latin typeface="Calibri" pitchFamily="34" charset="0"/>
                <a:cs typeface="Arial" charset="0"/>
              </a:rPr>
              <a:t>System requirement</a:t>
            </a:r>
            <a:r>
              <a:rPr lang="en-US" sz="2400" dirty="0">
                <a:latin typeface="Calibri" pitchFamily="34" charset="0"/>
                <a:cs typeface="Arial" charset="0"/>
              </a:rPr>
              <a:t>: </a:t>
            </a:r>
            <a:r>
              <a:rPr lang="en-US" sz="2400" dirty="0">
                <a:latin typeface="Calibri" pitchFamily="34" charset="0"/>
                <a:cs typeface="Times New Roman" pitchFamily="18" charset="0"/>
              </a:rPr>
              <a:t>The library system should provide a withdraw interaction that allows a patron to withdraw a book given the </a:t>
            </a:r>
            <a:r>
              <a:rPr lang="en-US" sz="2400" u="sng" dirty="0" err="1">
                <a:latin typeface="Calibri" pitchFamily="34" charset="0"/>
                <a:cs typeface="Times New Roman" pitchFamily="18" charset="0"/>
              </a:rPr>
              <a:t>isbn</a:t>
            </a:r>
            <a:r>
              <a:rPr lang="en-US" sz="2400" u="sng" dirty="0">
                <a:latin typeface="Calibri" pitchFamily="34" charset="0"/>
                <a:cs typeface="Times New Roman" pitchFamily="18" charset="0"/>
              </a:rPr>
              <a:t> and copy number of the book</a:t>
            </a:r>
            <a:r>
              <a:rPr lang="en-US" sz="2400" dirty="0">
                <a:latin typeface="Calibri" pitchFamily="34" charset="0"/>
                <a:cs typeface="Times New Roman" pitchFamily="18" charset="0"/>
              </a:rPr>
              <a:t> to be withdrawn. The interaction fails if: the book is already withdrawn, the book is not in the library's collection, the patron has already withdrawn 5 books, the book is on hold by someone else. </a:t>
            </a:r>
          </a:p>
          <a:p>
            <a:pPr algn="just" eaLnBrk="1" hangingPunct="1"/>
            <a:r>
              <a:rPr lang="en-US" sz="2400" b="1" dirty="0">
                <a:latin typeface="Calibri" pitchFamily="34" charset="0"/>
                <a:cs typeface="Arial" charset="0"/>
              </a:rPr>
              <a:t>Software Specification</a:t>
            </a:r>
            <a:r>
              <a:rPr lang="en-US" sz="2400" dirty="0">
                <a:latin typeface="Calibri" pitchFamily="34" charset="0"/>
                <a:cs typeface="Arial" charset="0"/>
              </a:rPr>
              <a:t>: A detailed software description which can serve as a basis for a design or implementation. Written for developers</a:t>
            </a:r>
          </a:p>
        </p:txBody>
      </p:sp>
      <p:sp>
        <p:nvSpPr>
          <p:cNvPr id="3" name="Date Placeholder 2"/>
          <p:cNvSpPr>
            <a:spLocks noGrp="1"/>
          </p:cNvSpPr>
          <p:nvPr>
            <p:ph type="dt" sz="half" idx="10"/>
          </p:nvPr>
        </p:nvSpPr>
        <p:spPr/>
        <p:txBody>
          <a:bodyPr/>
          <a:lstStyle/>
          <a:p>
            <a:fld id="{864513E9-FCF2-4B84-B367-55FFA2FB5785}"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 </a:t>
            </a:r>
            <a:r>
              <a:rPr lang="en-US" dirty="0" smtClean="0">
                <a:solidFill>
                  <a:srgbClr val="FF0000"/>
                </a:solidFill>
              </a:rPr>
              <a:t>Process</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400" dirty="0"/>
              <a:t>Requirement Engineering is the process of defining, documenting and maintaining the requirements. </a:t>
            </a:r>
            <a:endParaRPr lang="en-US" sz="2400" dirty="0" smtClean="0"/>
          </a:p>
          <a:p>
            <a:r>
              <a:rPr lang="en-US" sz="2400" dirty="0" smtClean="0"/>
              <a:t>A </a:t>
            </a:r>
            <a:r>
              <a:rPr lang="en-US" sz="2400" dirty="0"/>
              <a:t>process of gathering and defining service provided by the system. </a:t>
            </a:r>
            <a:endParaRPr lang="en-US" sz="2400" dirty="0" smtClean="0"/>
          </a:p>
          <a:p>
            <a:pPr lvl="1"/>
            <a:r>
              <a:rPr lang="en-US" sz="2200" dirty="0" smtClean="0"/>
              <a:t>It ensures </a:t>
            </a:r>
            <a:r>
              <a:rPr lang="en-US" sz="2200" dirty="0"/>
              <a:t>your software will meet the user expectations, and ending up with a high quality </a:t>
            </a:r>
            <a:r>
              <a:rPr lang="en-US" sz="2200" dirty="0" smtClean="0"/>
              <a:t>software.</a:t>
            </a:r>
          </a:p>
          <a:p>
            <a:pPr lvl="1"/>
            <a:r>
              <a:rPr lang="en-US" sz="2200" dirty="0" smtClean="0"/>
              <a:t>It’s </a:t>
            </a:r>
            <a:r>
              <a:rPr lang="en-US" sz="2200" dirty="0"/>
              <a:t>a critical stage of the software process as errors at this stage will reflect later on the next stages, which definitely will cause you a higher costs.</a:t>
            </a:r>
          </a:p>
          <a:p>
            <a:r>
              <a:rPr lang="en-US" sz="2400" dirty="0"/>
              <a:t>At the end of this </a:t>
            </a:r>
            <a:r>
              <a:rPr lang="en-US" sz="2400" dirty="0" smtClean="0"/>
              <a:t>stage an SRS is produced </a:t>
            </a:r>
            <a:r>
              <a:rPr lang="en-US" sz="2400" dirty="0"/>
              <a:t>and validated with the </a:t>
            </a:r>
            <a:r>
              <a:rPr lang="en-US" sz="2400" dirty="0" smtClean="0"/>
              <a:t>stakeholders.</a:t>
            </a:r>
            <a:endParaRPr lang="en-US" sz="2400" dirty="0"/>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18</a:t>
            </a:fld>
            <a:endParaRPr lang="en-US"/>
          </a:p>
        </p:txBody>
      </p:sp>
    </p:spTree>
    <p:extLst>
      <p:ext uri="{BB962C8B-B14F-4D97-AF65-F5344CB8AC3E}">
        <p14:creationId xmlns:p14="http://schemas.microsoft.com/office/powerpoint/2010/main" val="1739140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22045" y="365127"/>
            <a:ext cx="10030387" cy="1325563"/>
          </a:xfrm>
          <a:noFill/>
        </p:spPr>
        <p:txBody>
          <a:bodyPr/>
          <a:lstStyle/>
          <a:p>
            <a:r>
              <a:rPr lang="en-US" dirty="0" smtClean="0">
                <a:cs typeface="Arial" charset="0"/>
              </a:rPr>
              <a:t>The RE process</a:t>
            </a:r>
          </a:p>
        </p:txBody>
      </p:sp>
      <p:sp>
        <p:nvSpPr>
          <p:cNvPr id="5" name="Date Placeholder 4"/>
          <p:cNvSpPr>
            <a:spLocks noGrp="1"/>
          </p:cNvSpPr>
          <p:nvPr>
            <p:ph type="dt" sz="half" idx="10"/>
          </p:nvPr>
        </p:nvSpPr>
        <p:spPr/>
        <p:txBody>
          <a:bodyPr/>
          <a:lstStyle/>
          <a:p>
            <a:fld id="{3FC0F8FF-DDC5-428F-878E-FA553301D4AB}"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19</a:t>
            </a:fld>
            <a:endParaRPr lang="en-US"/>
          </a:p>
        </p:txBody>
      </p:sp>
      <p:pic>
        <p:nvPicPr>
          <p:cNvPr id="2" name="Picture 1"/>
          <p:cNvPicPr>
            <a:picLocks noChangeAspect="1"/>
          </p:cNvPicPr>
          <p:nvPr/>
        </p:nvPicPr>
        <p:blipFill>
          <a:blip r:embed="rId3" cstate="print"/>
          <a:stretch>
            <a:fillRect/>
          </a:stretch>
        </p:blipFill>
        <p:spPr>
          <a:xfrm>
            <a:off x="1721210" y="1672492"/>
            <a:ext cx="8737972" cy="4575907"/>
          </a:xfrm>
          <a:prstGeom prst="rect">
            <a:avLst/>
          </a:prstGeom>
        </p:spPr>
      </p:pic>
    </p:spTree>
    <p:extLst>
      <p:ext uri="{BB962C8B-B14F-4D97-AF65-F5344CB8AC3E}">
        <p14:creationId xmlns:p14="http://schemas.microsoft.com/office/powerpoint/2010/main" val="336039273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Syllabus – Unit II</a:t>
            </a:r>
          </a:p>
        </p:txBody>
      </p:sp>
      <p:sp>
        <p:nvSpPr>
          <p:cNvPr id="8195" name="Content Placeholder 2"/>
          <p:cNvSpPr>
            <a:spLocks noGrp="1"/>
          </p:cNvSpPr>
          <p:nvPr>
            <p:ph idx="1"/>
          </p:nvPr>
        </p:nvSpPr>
        <p:spPr/>
        <p:txBody>
          <a:bodyPr/>
          <a:lstStyle/>
          <a:p>
            <a:pPr marL="0" indent="0">
              <a:buNone/>
            </a:pPr>
            <a:r>
              <a:rPr lang="en-US" sz="2400" b="1" dirty="0">
                <a:cs typeface="Arial" charset="0"/>
              </a:rPr>
              <a:t>REQUIREMENT ENGINEERING                                                                      </a:t>
            </a:r>
          </a:p>
          <a:p>
            <a:pPr marL="0" indent="0">
              <a:buNone/>
            </a:pPr>
            <a:r>
              <a:rPr lang="en-US" sz="2400" dirty="0">
                <a:cs typeface="Arial" charset="0"/>
              </a:rPr>
              <a:t>Software Requirements, User requirements, System requirements, Software Requirements Specification,  Requirement Engineering Process, Requirements validation </a:t>
            </a:r>
          </a:p>
          <a:p>
            <a:pPr marL="0" indent="0">
              <a:buNone/>
            </a:pPr>
            <a:r>
              <a:rPr lang="en-US" sz="2400" b="1" dirty="0">
                <a:cs typeface="Arial" charset="0"/>
              </a:rPr>
              <a:t>SOFTWARE DESIGN</a:t>
            </a:r>
          </a:p>
          <a:p>
            <a:pPr marL="0" indent="0">
              <a:buNone/>
            </a:pPr>
            <a:r>
              <a:rPr lang="en-US" sz="2400" dirty="0">
                <a:cs typeface="Arial" charset="0"/>
              </a:rPr>
              <a:t>Abstraction, Modularity, Cohesion &amp; Coupling, Scenario based modeling, Introduction to Unified Modeling Language (UML) and Data Flow Diagram ( DFDs).</a:t>
            </a:r>
          </a:p>
          <a:p>
            <a:pPr marL="0" indent="0">
              <a:buNone/>
            </a:pPr>
            <a:r>
              <a:rPr lang="en-US" sz="2400" dirty="0">
                <a:cs typeface="Arial" charset="0"/>
              </a:rPr>
              <a:t>Case Studies. </a:t>
            </a:r>
          </a:p>
        </p:txBody>
      </p:sp>
      <p:sp>
        <p:nvSpPr>
          <p:cNvPr id="3" name="Date Placeholder 2"/>
          <p:cNvSpPr>
            <a:spLocks noGrp="1"/>
          </p:cNvSpPr>
          <p:nvPr>
            <p:ph type="dt" sz="half" idx="10"/>
          </p:nvPr>
        </p:nvSpPr>
        <p:spPr/>
        <p:txBody>
          <a:bodyPr/>
          <a:lstStyle/>
          <a:p>
            <a:fld id="{1CDFBE5A-81CB-4277-93CC-378DA126D855}"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 Process</a:t>
            </a:r>
            <a:endParaRPr lang="en-US" dirty="0"/>
          </a:p>
        </p:txBody>
      </p:sp>
      <p:sp>
        <p:nvSpPr>
          <p:cNvPr id="3" name="Content Placeholder 2"/>
          <p:cNvSpPr>
            <a:spLocks noGrp="1"/>
          </p:cNvSpPr>
          <p:nvPr>
            <p:ph idx="1"/>
          </p:nvPr>
        </p:nvSpPr>
        <p:spPr>
          <a:xfrm>
            <a:off x="609600" y="1600202"/>
            <a:ext cx="10972801" cy="5257798"/>
          </a:xfrm>
        </p:spPr>
        <p:txBody>
          <a:bodyPr>
            <a:normAutofit fontScale="62500" lnSpcReduction="20000"/>
          </a:bodyPr>
          <a:lstStyle/>
          <a:p>
            <a:r>
              <a:rPr lang="en-US" sz="3800" b="1" dirty="0"/>
              <a:t>Feasibility study: </a:t>
            </a:r>
            <a:endParaRPr lang="en-US" sz="3800" b="1" dirty="0" smtClean="0"/>
          </a:p>
          <a:p>
            <a:pPr lvl="1"/>
            <a:r>
              <a:rPr lang="en-US" sz="3200" dirty="0" smtClean="0"/>
              <a:t>Check is made if the identified </a:t>
            </a:r>
            <a:r>
              <a:rPr lang="en-US" sz="3200" dirty="0"/>
              <a:t>can be achieved using the </a:t>
            </a:r>
            <a:r>
              <a:rPr lang="en-US" sz="3200" dirty="0" smtClean="0"/>
              <a:t>given conditions</a:t>
            </a:r>
          </a:p>
          <a:p>
            <a:pPr lvl="1"/>
            <a:r>
              <a:rPr lang="en-US" sz="3200" dirty="0" smtClean="0"/>
              <a:t>This step should </a:t>
            </a:r>
            <a:r>
              <a:rPr lang="en-US" sz="3200" dirty="0"/>
              <a:t>be cheap and quick; </a:t>
            </a:r>
          </a:p>
          <a:p>
            <a:r>
              <a:rPr lang="en-US" sz="3800" b="1" dirty="0"/>
              <a:t>Requirements elicitation and analysis</a:t>
            </a:r>
            <a:r>
              <a:rPr lang="en-US" sz="3800" b="1" dirty="0" smtClean="0"/>
              <a:t>:</a:t>
            </a:r>
          </a:p>
          <a:p>
            <a:pPr lvl="1"/>
            <a:r>
              <a:rPr lang="en-US" sz="3200" dirty="0" smtClean="0"/>
              <a:t>Deriving the </a:t>
            </a:r>
            <a:r>
              <a:rPr lang="en-US" sz="3200" dirty="0"/>
              <a:t>system requirements through observation of existing systems, discussions with stakeholders, etc. </a:t>
            </a:r>
            <a:endParaRPr lang="en-US" sz="3200" dirty="0" smtClean="0"/>
          </a:p>
          <a:p>
            <a:pPr lvl="1"/>
            <a:r>
              <a:rPr lang="en-US" sz="3200" dirty="0" smtClean="0"/>
              <a:t>Can involve development </a:t>
            </a:r>
            <a:r>
              <a:rPr lang="en-US" sz="3200" dirty="0"/>
              <a:t>of </a:t>
            </a:r>
            <a:r>
              <a:rPr lang="en-US" sz="3200" dirty="0" smtClean="0"/>
              <a:t>a system models </a:t>
            </a:r>
            <a:r>
              <a:rPr lang="en-US" sz="3200" dirty="0"/>
              <a:t>and prototypes </a:t>
            </a:r>
            <a:r>
              <a:rPr lang="en-US" sz="3200" dirty="0" smtClean="0"/>
              <a:t>to understand the specified system </a:t>
            </a:r>
            <a:endParaRPr lang="en-US" sz="3200" dirty="0"/>
          </a:p>
          <a:p>
            <a:r>
              <a:rPr lang="en-US" sz="3800" b="1" dirty="0"/>
              <a:t>Requirements specification: </a:t>
            </a:r>
            <a:endParaRPr lang="en-US" sz="3800" b="1" dirty="0" smtClean="0"/>
          </a:p>
          <a:p>
            <a:pPr lvl="1"/>
            <a:r>
              <a:rPr lang="en-US" sz="3200" dirty="0" smtClean="0"/>
              <a:t>It’s </a:t>
            </a:r>
            <a:r>
              <a:rPr lang="en-US" sz="3200" dirty="0"/>
              <a:t>the activity of writing down the information gathered during the elicitation and analysis activity into a document that defines a set of requirements. </a:t>
            </a:r>
            <a:endParaRPr lang="en-US" sz="3200" dirty="0" smtClean="0"/>
          </a:p>
          <a:p>
            <a:pPr lvl="1"/>
            <a:r>
              <a:rPr lang="en-US" sz="3200" dirty="0" smtClean="0"/>
              <a:t>Two </a:t>
            </a:r>
            <a:r>
              <a:rPr lang="en-US" sz="3200" dirty="0"/>
              <a:t>types of requirements may be included in this document; </a:t>
            </a:r>
            <a:r>
              <a:rPr lang="en-US" sz="3200" dirty="0">
                <a:hlinkClick r:id="rId2"/>
              </a:rPr>
              <a:t>user and system requirements</a:t>
            </a:r>
            <a:r>
              <a:rPr lang="en-US" sz="3200" dirty="0"/>
              <a:t>.</a:t>
            </a:r>
          </a:p>
          <a:p>
            <a:r>
              <a:rPr lang="en-US" sz="3800" b="1" dirty="0"/>
              <a:t>Requirements validation: </a:t>
            </a:r>
            <a:endParaRPr lang="en-US" sz="3800" b="1" dirty="0" smtClean="0"/>
          </a:p>
          <a:p>
            <a:pPr lvl="1"/>
            <a:r>
              <a:rPr lang="en-US" sz="3200" dirty="0" smtClean="0"/>
              <a:t>It’s </a:t>
            </a:r>
            <a:r>
              <a:rPr lang="en-US" sz="3200" dirty="0"/>
              <a:t>the process of checking the requirements for realism, consistency and completeness. </a:t>
            </a:r>
            <a:endParaRPr lang="en-US" sz="3200" dirty="0" smtClean="0"/>
          </a:p>
          <a:p>
            <a:pPr lvl="1"/>
            <a:r>
              <a:rPr lang="en-US" sz="3200" dirty="0" smtClean="0"/>
              <a:t>Goal </a:t>
            </a:r>
            <a:r>
              <a:rPr lang="en-US" sz="3200" dirty="0"/>
              <a:t>is to discover errors in the requirements document. </a:t>
            </a:r>
            <a:endParaRPr lang="en-US" sz="3200" dirty="0" smtClean="0"/>
          </a:p>
          <a:p>
            <a:pPr lvl="1"/>
            <a:r>
              <a:rPr lang="en-US" sz="3200" dirty="0" smtClean="0"/>
              <a:t>When </a:t>
            </a:r>
            <a:r>
              <a:rPr lang="en-US" sz="3200" dirty="0"/>
              <a:t>errors are found, it must be modified to correct these problems.</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20</a:t>
            </a:fld>
            <a:endParaRPr lang="en-US"/>
          </a:p>
        </p:txBody>
      </p:sp>
    </p:spTree>
    <p:extLst>
      <p:ext uri="{BB962C8B-B14F-4D97-AF65-F5344CB8AC3E}">
        <p14:creationId xmlns:p14="http://schemas.microsoft.com/office/powerpoint/2010/main" val="50465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22045" y="365127"/>
            <a:ext cx="10030387" cy="1325563"/>
          </a:xfrm>
        </p:spPr>
        <p:txBody>
          <a:bodyPr/>
          <a:lstStyle/>
          <a:p>
            <a:pPr eaLnBrk="1" hangingPunct="1"/>
            <a:r>
              <a:rPr lang="en-US" sz="4800" dirty="0">
                <a:latin typeface="Calibri" pitchFamily="34" charset="0"/>
                <a:cs typeface="Arial" charset="0"/>
              </a:rPr>
              <a:t>Types of Requirements</a:t>
            </a:r>
            <a:endParaRPr lang="fr-FR" sz="4800" dirty="0">
              <a:latin typeface="Calibri" pitchFamily="34" charset="0"/>
              <a:cs typeface="Arial" charset="0"/>
            </a:endParaRPr>
          </a:p>
        </p:txBody>
      </p:sp>
      <p:sp>
        <p:nvSpPr>
          <p:cNvPr id="24579" name="Rectangle 3"/>
          <p:cNvSpPr>
            <a:spLocks noGrp="1" noChangeArrowheads="1"/>
          </p:cNvSpPr>
          <p:nvPr>
            <p:ph idx="1"/>
          </p:nvPr>
        </p:nvSpPr>
        <p:spPr>
          <a:xfrm>
            <a:off x="993517" y="1524000"/>
            <a:ext cx="11198483" cy="4557712"/>
          </a:xfrm>
        </p:spPr>
        <p:txBody>
          <a:bodyPr>
            <a:noAutofit/>
          </a:bodyPr>
          <a:lstStyle/>
          <a:p>
            <a:pPr eaLnBrk="1" hangingPunct="1"/>
            <a:r>
              <a:rPr lang="en-US" sz="2400" b="1" dirty="0">
                <a:latin typeface="Calibri" pitchFamily="34" charset="0"/>
                <a:cs typeface="Arial" charset="0"/>
              </a:rPr>
              <a:t>Functional requirements</a:t>
            </a:r>
          </a:p>
          <a:p>
            <a:pPr lvl="1" eaLnBrk="1" hangingPunct="1"/>
            <a:r>
              <a:rPr lang="en-US" sz="2400" dirty="0">
                <a:latin typeface="Calibri" pitchFamily="34" charset="0"/>
                <a:cs typeface="Arial" charset="0"/>
              </a:rPr>
              <a:t>Services the system should provide</a:t>
            </a:r>
          </a:p>
          <a:p>
            <a:pPr lvl="1" eaLnBrk="1" hangingPunct="1"/>
            <a:r>
              <a:rPr lang="en-US" sz="2400" dirty="0">
                <a:latin typeface="Calibri" pitchFamily="34" charset="0"/>
                <a:cs typeface="Arial" charset="0"/>
              </a:rPr>
              <a:t>What the system should do or not in reaction to particular situations</a:t>
            </a:r>
          </a:p>
          <a:p>
            <a:pPr eaLnBrk="1" hangingPunct="1"/>
            <a:r>
              <a:rPr lang="en-US" sz="2400" b="1" dirty="0">
                <a:latin typeface="Calibri" pitchFamily="34" charset="0"/>
                <a:cs typeface="Arial" charset="0"/>
              </a:rPr>
              <a:t>Non-functional requirements</a:t>
            </a:r>
          </a:p>
          <a:p>
            <a:pPr lvl="1" eaLnBrk="1" hangingPunct="1"/>
            <a:r>
              <a:rPr lang="en-US" sz="2400" dirty="0">
                <a:latin typeface="Calibri" pitchFamily="34" charset="0"/>
                <a:cs typeface="Arial" charset="0"/>
              </a:rPr>
              <a:t>Constraints on the services or functions offered by the system</a:t>
            </a:r>
          </a:p>
          <a:p>
            <a:pPr lvl="1" eaLnBrk="1" hangingPunct="1"/>
            <a:r>
              <a:rPr lang="en-US" sz="2400" dirty="0">
                <a:latin typeface="Calibri" pitchFamily="34" charset="0"/>
                <a:cs typeface="Arial" charset="0"/>
              </a:rPr>
              <a:t>Examples: Timing constraints, constraints on the development process (CASE, language, development method…), standards </a:t>
            </a:r>
            <a:r>
              <a:rPr lang="en-US" sz="2400" dirty="0" err="1">
                <a:latin typeface="Calibri" pitchFamily="34" charset="0"/>
                <a:cs typeface="Arial" charset="0"/>
              </a:rPr>
              <a:t>etc</a:t>
            </a:r>
            <a:endParaRPr lang="en-US" sz="2400" dirty="0">
              <a:latin typeface="Calibri" pitchFamily="34" charset="0"/>
              <a:cs typeface="Arial" charset="0"/>
            </a:endParaRPr>
          </a:p>
          <a:p>
            <a:pPr eaLnBrk="1" hangingPunct="1"/>
            <a:r>
              <a:rPr lang="en-US" sz="2400" b="1" dirty="0">
                <a:latin typeface="Calibri" pitchFamily="34" charset="0"/>
                <a:cs typeface="Arial" charset="0"/>
              </a:rPr>
              <a:t>Domain requirements</a:t>
            </a:r>
          </a:p>
          <a:p>
            <a:pPr lvl="1" eaLnBrk="1" hangingPunct="1"/>
            <a:r>
              <a:rPr lang="en-US" sz="2400" dirty="0">
                <a:latin typeface="Calibri" pitchFamily="34" charset="0"/>
                <a:cs typeface="Arial" charset="0"/>
              </a:rPr>
              <a:t>From the application domain of the system</a:t>
            </a:r>
          </a:p>
          <a:p>
            <a:pPr lvl="1" eaLnBrk="1" hangingPunct="1"/>
            <a:r>
              <a:rPr lang="en-US" sz="2400" dirty="0">
                <a:latin typeface="Calibri" pitchFamily="34" charset="0"/>
                <a:cs typeface="Arial" charset="0"/>
              </a:rPr>
              <a:t>May be functional or non-functional</a:t>
            </a:r>
          </a:p>
          <a:p>
            <a:pPr lvl="1" eaLnBrk="1" hangingPunct="1"/>
            <a:r>
              <a:rPr lang="en-US" sz="2400" dirty="0">
                <a:latin typeface="Calibri" pitchFamily="34" charset="0"/>
                <a:cs typeface="Arial" charset="0"/>
              </a:rPr>
              <a:t>Examples: Medicine, library, physics, chemistry</a:t>
            </a:r>
          </a:p>
        </p:txBody>
      </p:sp>
      <p:sp>
        <p:nvSpPr>
          <p:cNvPr id="3" name="Date Placeholder 2"/>
          <p:cNvSpPr>
            <a:spLocks noGrp="1"/>
          </p:cNvSpPr>
          <p:nvPr>
            <p:ph type="dt" sz="half" idx="10"/>
          </p:nvPr>
        </p:nvSpPr>
        <p:spPr/>
        <p:txBody>
          <a:bodyPr/>
          <a:lstStyle/>
          <a:p>
            <a:fld id="{A74B7BBF-8144-404C-9DA3-E59A557D9181}"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Requirements </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solidFill>
                  <a:srgbClr val="FF0000"/>
                </a:solidFill>
              </a:rPr>
              <a:t>Missing</a:t>
            </a:r>
            <a:r>
              <a:rPr lang="en-US" b="1" dirty="0" smtClean="0"/>
              <a:t> </a:t>
            </a:r>
            <a:r>
              <a:rPr lang="en-US" b="1" dirty="0"/>
              <a:t>Requirements</a:t>
            </a:r>
            <a:r>
              <a:rPr lang="en-US" dirty="0"/>
              <a:t> </a:t>
            </a:r>
            <a:r>
              <a:rPr lang="en-US" dirty="0" smtClean="0"/>
              <a:t>–A </a:t>
            </a:r>
            <a:r>
              <a:rPr lang="en-US" dirty="0"/>
              <a:t>functionality that is totally missing from the documentation. </a:t>
            </a:r>
            <a:endParaRPr lang="en-US" dirty="0" smtClean="0"/>
          </a:p>
          <a:p>
            <a:pPr lvl="2"/>
            <a:r>
              <a:rPr lang="en-US" dirty="0" smtClean="0"/>
              <a:t>“</a:t>
            </a:r>
            <a:r>
              <a:rPr lang="en-US" dirty="0"/>
              <a:t>Error messaging” in case of data validation </a:t>
            </a:r>
            <a:endParaRPr lang="en-US" dirty="0" smtClean="0"/>
          </a:p>
          <a:p>
            <a:pPr lvl="2"/>
            <a:r>
              <a:rPr lang="en-US" dirty="0" smtClean="0"/>
              <a:t>not </a:t>
            </a:r>
            <a:r>
              <a:rPr lang="en-US" dirty="0"/>
              <a:t>detailing the need for a certain link available as per the access rules on an application.</a:t>
            </a:r>
          </a:p>
          <a:p>
            <a:r>
              <a:rPr lang="en-US" b="1" dirty="0">
                <a:solidFill>
                  <a:srgbClr val="FF0000"/>
                </a:solidFill>
              </a:rPr>
              <a:t>Conflicting</a:t>
            </a:r>
            <a:r>
              <a:rPr lang="en-US" b="1" dirty="0"/>
              <a:t> Requirements</a:t>
            </a:r>
            <a:r>
              <a:rPr lang="en-US" dirty="0"/>
              <a:t> – When two or more requirements expect the system to do different things that can’t possibly be done at the same time</a:t>
            </a:r>
            <a:r>
              <a:rPr lang="en-US" dirty="0" smtClean="0"/>
              <a:t>.</a:t>
            </a:r>
          </a:p>
          <a:p>
            <a:pPr lvl="2"/>
            <a:r>
              <a:rPr lang="en-US" dirty="0" smtClean="0"/>
              <a:t>the </a:t>
            </a:r>
            <a:r>
              <a:rPr lang="en-US" dirty="0"/>
              <a:t>business stakeholder might want to retrieve a 1000 records at a time in real-time whereas the technology stakeholder knows this is practically impossible and not feasible. </a:t>
            </a:r>
            <a:r>
              <a:rPr lang="en-US" dirty="0" smtClean="0"/>
              <a:t> </a:t>
            </a:r>
          </a:p>
          <a:p>
            <a:r>
              <a:rPr lang="en-US" b="1" dirty="0" smtClean="0">
                <a:solidFill>
                  <a:srgbClr val="FF0000"/>
                </a:solidFill>
              </a:rPr>
              <a:t>Incomplete/Unclear</a:t>
            </a:r>
            <a:r>
              <a:rPr lang="en-US" b="1" dirty="0" smtClean="0"/>
              <a:t> </a:t>
            </a:r>
            <a:r>
              <a:rPr lang="en-US" b="1" dirty="0"/>
              <a:t>Requirements</a:t>
            </a:r>
            <a:r>
              <a:rPr lang="en-US" dirty="0"/>
              <a:t> – Requirements that lack all the necessary information constitute this lot. </a:t>
            </a:r>
            <a:endParaRPr lang="en-US" dirty="0" smtClean="0"/>
          </a:p>
          <a:p>
            <a:pPr lvl="1"/>
            <a:r>
              <a:rPr lang="en-US" dirty="0" smtClean="0"/>
              <a:t>“</a:t>
            </a:r>
            <a:r>
              <a:rPr lang="en-US" dirty="0"/>
              <a:t>The system should have the capability to filter search results</a:t>
            </a:r>
            <a:r>
              <a:rPr lang="en-US" dirty="0" smtClean="0"/>
              <a:t>”. </a:t>
            </a:r>
            <a:r>
              <a:rPr lang="en-US" dirty="0"/>
              <a:t>The details around filter criteria is not been provided and thus raises unnecessary queries.</a:t>
            </a:r>
          </a:p>
          <a:p>
            <a:r>
              <a:rPr lang="en-US" b="1" dirty="0">
                <a:solidFill>
                  <a:srgbClr val="FF0000"/>
                </a:solidFill>
              </a:rPr>
              <a:t>Ambiguous</a:t>
            </a:r>
            <a:r>
              <a:rPr lang="en-US" b="1" dirty="0"/>
              <a:t> Requirements</a:t>
            </a:r>
            <a:r>
              <a:rPr lang="en-US" dirty="0"/>
              <a:t> – A requirement statement that can be interpreted in different ways by different </a:t>
            </a:r>
            <a:r>
              <a:rPr lang="en-US" dirty="0" smtClean="0"/>
              <a:t>people.</a:t>
            </a:r>
            <a:endParaRPr lang="en-US" dirty="0"/>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22</a:t>
            </a:fld>
            <a:endParaRPr lang="en-US"/>
          </a:p>
        </p:txBody>
      </p:sp>
    </p:spTree>
    <p:extLst>
      <p:ext uri="{BB962C8B-B14F-4D97-AF65-F5344CB8AC3E}">
        <p14:creationId xmlns:p14="http://schemas.microsoft.com/office/powerpoint/2010/main" val="1711125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Ambiguous 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i="1" dirty="0" smtClean="0"/>
              <a:t>A </a:t>
            </a:r>
            <a:r>
              <a:rPr lang="en-US" i="1" dirty="0"/>
              <a:t>client </a:t>
            </a:r>
            <a:r>
              <a:rPr lang="en-US" i="1" dirty="0" smtClean="0"/>
              <a:t>needed </a:t>
            </a:r>
            <a:r>
              <a:rPr lang="en-US" i="1" dirty="0"/>
              <a:t>to be able to upload "large files." </a:t>
            </a:r>
            <a:r>
              <a:rPr lang="en-US" i="1" dirty="0" smtClean="0"/>
              <a:t>A solution was found where the platform </a:t>
            </a:r>
            <a:r>
              <a:rPr lang="en-US" i="1" dirty="0"/>
              <a:t>could handle the "large files." </a:t>
            </a:r>
            <a:r>
              <a:rPr lang="en-US" i="1" dirty="0" smtClean="0"/>
              <a:t>Client was assured a solution was found and testing began. Client gave a </a:t>
            </a:r>
            <a:r>
              <a:rPr lang="en-US" i="1" dirty="0"/>
              <a:t>feedback that the solution was not meeting their needs, was freezing and full of bugs. </a:t>
            </a:r>
            <a:endParaRPr lang="en-US" i="1" dirty="0" smtClean="0"/>
          </a:p>
          <a:p>
            <a:pPr lvl="1"/>
            <a:r>
              <a:rPr lang="en-US" i="1" dirty="0" smtClean="0">
                <a:solidFill>
                  <a:srgbClr val="0070C0"/>
                </a:solidFill>
              </a:rPr>
              <a:t>To </a:t>
            </a:r>
            <a:r>
              <a:rPr lang="en-US" i="1" dirty="0">
                <a:solidFill>
                  <a:srgbClr val="0070C0"/>
                </a:solidFill>
              </a:rPr>
              <a:t>the client "large" meant 20-50GB and to our team and the platform provider "large" meant up to 5GB. </a:t>
            </a:r>
            <a:endParaRPr lang="en-US" i="1" dirty="0" smtClean="0">
              <a:solidFill>
                <a:srgbClr val="0070C0"/>
              </a:solidFill>
            </a:endParaRPr>
          </a:p>
          <a:p>
            <a:r>
              <a:rPr lang="en-US" i="1" dirty="0"/>
              <a:t>Trigger an automatic log out when a user attempts to download up to 5 times</a:t>
            </a:r>
            <a:r>
              <a:rPr lang="en-US" i="1" dirty="0" smtClean="0"/>
              <a:t>. Display </a:t>
            </a:r>
            <a:r>
              <a:rPr lang="en-US" i="1" dirty="0"/>
              <a:t>is up to large screen size</a:t>
            </a:r>
            <a:r>
              <a:rPr lang="en-US" i="1" dirty="0" smtClean="0"/>
              <a:t>.</a:t>
            </a:r>
          </a:p>
          <a:p>
            <a:pPr lvl="1"/>
            <a:r>
              <a:rPr lang="en-US" dirty="0">
                <a:solidFill>
                  <a:srgbClr val="0070C0"/>
                </a:solidFill>
              </a:rPr>
              <a:t>Is this 5 times including the 5th time or 4 times</a:t>
            </a:r>
            <a:r>
              <a:rPr lang="en-US" dirty="0" smtClean="0">
                <a:solidFill>
                  <a:srgbClr val="0070C0"/>
                </a:solidFill>
              </a:rPr>
              <a:t>?</a:t>
            </a:r>
          </a:p>
          <a:p>
            <a:pPr lvl="1"/>
            <a:r>
              <a:rPr lang="en-US" dirty="0">
                <a:solidFill>
                  <a:srgbClr val="0070C0"/>
                </a:solidFill>
              </a:rPr>
              <a:t>the page has a document that is in 5 </a:t>
            </a:r>
            <a:r>
              <a:rPr lang="en-US" dirty="0" smtClean="0">
                <a:solidFill>
                  <a:srgbClr val="0070C0"/>
                </a:solidFill>
              </a:rPr>
              <a:t>parts</a:t>
            </a:r>
          </a:p>
          <a:p>
            <a:pPr lvl="1"/>
            <a:r>
              <a:rPr lang="en-US" dirty="0">
                <a:solidFill>
                  <a:srgbClr val="0070C0"/>
                </a:solidFill>
              </a:rPr>
              <a:t>For the screen size, 720px may be large for some and 1280 may be large for some.</a:t>
            </a:r>
            <a:endParaRPr lang="en-US" i="1" dirty="0">
              <a:solidFill>
                <a:srgbClr val="0070C0"/>
              </a:solidFill>
            </a:endParaRP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23</a:t>
            </a:fld>
            <a:endParaRPr lang="en-US"/>
          </a:p>
        </p:txBody>
      </p:sp>
    </p:spTree>
    <p:extLst>
      <p:ext uri="{BB962C8B-B14F-4D97-AF65-F5344CB8AC3E}">
        <p14:creationId xmlns:p14="http://schemas.microsoft.com/office/powerpoint/2010/main" val="232129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22045" y="365127"/>
            <a:ext cx="10030387" cy="1325563"/>
          </a:xfrm>
          <a:noFill/>
        </p:spPr>
        <p:txBody>
          <a:bodyPr vert="horz" lIns="90487" tIns="44450" rIns="90487" bIns="44450" rtlCol="0" anchor="ctr">
            <a:normAutofit/>
          </a:bodyPr>
          <a:lstStyle/>
          <a:p>
            <a:pPr eaLnBrk="1" hangingPunct="1"/>
            <a:r>
              <a:rPr lang="en-GB" dirty="0">
                <a:latin typeface="Calibri" pitchFamily="34" charset="0"/>
                <a:cs typeface="Arial" charset="0"/>
              </a:rPr>
              <a:t>Requirements</a:t>
            </a:r>
            <a:r>
              <a:rPr lang="en-GB" sz="4800" dirty="0">
                <a:latin typeface="Calibri" pitchFamily="34" charset="0"/>
                <a:cs typeface="Arial" charset="0"/>
              </a:rPr>
              <a:t> Checking</a:t>
            </a:r>
          </a:p>
        </p:txBody>
      </p:sp>
      <p:sp>
        <p:nvSpPr>
          <p:cNvPr id="26627" name="Rectangle 3"/>
          <p:cNvSpPr>
            <a:spLocks noGrp="1" noChangeArrowheads="1"/>
          </p:cNvSpPr>
          <p:nvPr>
            <p:ph idx="1"/>
          </p:nvPr>
        </p:nvSpPr>
        <p:spPr/>
        <p:txBody>
          <a:bodyPr vert="horz" lIns="90487" tIns="44450" rIns="90487" bIns="44450" rtlCol="0">
            <a:normAutofit/>
          </a:bodyPr>
          <a:lstStyle/>
          <a:p>
            <a:pPr eaLnBrk="1" hangingPunct="1"/>
            <a:r>
              <a:rPr lang="en-GB" sz="2400" dirty="0">
                <a:solidFill>
                  <a:srgbClr val="0070C0"/>
                </a:solidFill>
                <a:latin typeface="Calibri" pitchFamily="34" charset="0"/>
                <a:cs typeface="Arial" charset="0"/>
              </a:rPr>
              <a:t>Validity</a:t>
            </a:r>
            <a:r>
              <a:rPr lang="en-GB" sz="2400" dirty="0">
                <a:latin typeface="Calibri" pitchFamily="34" charset="0"/>
                <a:cs typeface="Arial" charset="0"/>
              </a:rPr>
              <a:t>. Does the system provide the functions which best support the customer’s needs?</a:t>
            </a:r>
          </a:p>
          <a:p>
            <a:pPr eaLnBrk="1" hangingPunct="1"/>
            <a:r>
              <a:rPr lang="en-GB" sz="2400" dirty="0">
                <a:solidFill>
                  <a:srgbClr val="0070C0"/>
                </a:solidFill>
                <a:latin typeface="Calibri" pitchFamily="34" charset="0"/>
                <a:cs typeface="Arial" charset="0"/>
              </a:rPr>
              <a:t>Consistency</a:t>
            </a:r>
            <a:r>
              <a:rPr lang="en-GB" sz="2400" dirty="0">
                <a:latin typeface="Calibri" pitchFamily="34" charset="0"/>
                <a:cs typeface="Arial" charset="0"/>
              </a:rPr>
              <a:t>. Are there any requirements conflicts?</a:t>
            </a:r>
          </a:p>
          <a:p>
            <a:pPr eaLnBrk="1" hangingPunct="1"/>
            <a:r>
              <a:rPr lang="en-GB" sz="2400" dirty="0">
                <a:solidFill>
                  <a:srgbClr val="0070C0"/>
                </a:solidFill>
                <a:latin typeface="Calibri" pitchFamily="34" charset="0"/>
                <a:cs typeface="Arial" charset="0"/>
              </a:rPr>
              <a:t>Completeness</a:t>
            </a:r>
            <a:r>
              <a:rPr lang="en-GB" sz="2400" dirty="0">
                <a:latin typeface="Calibri" pitchFamily="34" charset="0"/>
                <a:cs typeface="Arial" charset="0"/>
              </a:rPr>
              <a:t>. Are all functions required by the customer included?</a:t>
            </a:r>
          </a:p>
          <a:p>
            <a:pPr eaLnBrk="1" hangingPunct="1"/>
            <a:r>
              <a:rPr lang="en-GB" sz="2400" dirty="0">
                <a:solidFill>
                  <a:srgbClr val="0070C0"/>
                </a:solidFill>
                <a:latin typeface="Calibri" pitchFamily="34" charset="0"/>
                <a:cs typeface="Arial" charset="0"/>
              </a:rPr>
              <a:t>Realism</a:t>
            </a:r>
            <a:r>
              <a:rPr lang="en-GB" sz="2400" dirty="0">
                <a:latin typeface="Calibri" pitchFamily="34" charset="0"/>
                <a:cs typeface="Arial" charset="0"/>
              </a:rPr>
              <a:t>. Can the requirements be implemented given available budget and technology</a:t>
            </a:r>
          </a:p>
          <a:p>
            <a:pPr eaLnBrk="1" hangingPunct="1"/>
            <a:r>
              <a:rPr lang="en-GB" sz="2400" dirty="0">
                <a:solidFill>
                  <a:srgbClr val="0070C0"/>
                </a:solidFill>
                <a:latin typeface="Calibri" pitchFamily="34" charset="0"/>
                <a:cs typeface="Arial" charset="0"/>
              </a:rPr>
              <a:t>Verifiability</a:t>
            </a:r>
            <a:r>
              <a:rPr lang="en-GB" sz="2400" dirty="0">
                <a:latin typeface="Calibri" pitchFamily="34" charset="0"/>
                <a:cs typeface="Arial" charset="0"/>
              </a:rPr>
              <a:t>. Can the requirements be checked?</a:t>
            </a:r>
          </a:p>
        </p:txBody>
      </p:sp>
      <p:sp>
        <p:nvSpPr>
          <p:cNvPr id="3" name="Date Placeholder 2"/>
          <p:cNvSpPr>
            <a:spLocks noGrp="1"/>
          </p:cNvSpPr>
          <p:nvPr>
            <p:ph type="dt" sz="half" idx="10"/>
          </p:nvPr>
        </p:nvSpPr>
        <p:spPr/>
        <p:txBody>
          <a:bodyPr/>
          <a:lstStyle/>
          <a:p>
            <a:fld id="{1420CD70-3177-4ED1-93AF-BF9401BACFBB}"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24</a:t>
            </a:fld>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22045" y="365127"/>
            <a:ext cx="10030387" cy="1325563"/>
          </a:xfrm>
        </p:spPr>
        <p:txBody>
          <a:bodyPr rtlCol="0">
            <a:noAutofit/>
          </a:bodyPr>
          <a:lstStyle/>
          <a:p>
            <a:pPr>
              <a:defRPr/>
            </a:pPr>
            <a:r>
              <a:rPr lang="en-US" dirty="0">
                <a:latin typeface="+mn-lt"/>
              </a:rPr>
              <a:t/>
            </a:r>
            <a:br>
              <a:rPr lang="en-US" dirty="0">
                <a:latin typeface="+mn-lt"/>
              </a:rPr>
            </a:br>
            <a:r>
              <a:rPr lang="en-US" dirty="0">
                <a:latin typeface="+mn-lt"/>
              </a:rPr>
              <a:t>SOFTWARE DESIGN</a:t>
            </a:r>
            <a:br>
              <a:rPr lang="en-US" dirty="0">
                <a:latin typeface="+mn-lt"/>
              </a:rPr>
            </a:br>
            <a:endParaRPr lang="en-US" dirty="0">
              <a:latin typeface="+mn-lt"/>
            </a:endParaRPr>
          </a:p>
        </p:txBody>
      </p:sp>
      <p:sp>
        <p:nvSpPr>
          <p:cNvPr id="7" name="Content Placeholder 6"/>
          <p:cNvSpPr>
            <a:spLocks noGrp="1"/>
          </p:cNvSpPr>
          <p:nvPr>
            <p:ph idx="1"/>
          </p:nvPr>
        </p:nvSpPr>
        <p:spPr/>
        <p:txBody>
          <a:bodyPr rtlCol="0">
            <a:normAutofit/>
          </a:bodyPr>
          <a:lstStyle/>
          <a:p>
            <a:pPr marL="0" indent="0">
              <a:lnSpc>
                <a:spcPct val="150000"/>
              </a:lnSpc>
              <a:buNone/>
              <a:defRPr/>
            </a:pPr>
            <a:r>
              <a:rPr lang="en-US" sz="2400" b="1" dirty="0"/>
              <a:t>SOFTWARE DESIGN</a:t>
            </a:r>
          </a:p>
          <a:p>
            <a:pPr>
              <a:lnSpc>
                <a:spcPct val="150000"/>
              </a:lnSpc>
              <a:defRPr/>
            </a:pPr>
            <a:r>
              <a:rPr lang="en-US" sz="2400" dirty="0"/>
              <a:t>Abstraction, Modularity, Cohesion &amp; Coupling, </a:t>
            </a:r>
            <a:endParaRPr lang="en-US" sz="2400" dirty="0" smtClean="0"/>
          </a:p>
          <a:p>
            <a:pPr>
              <a:lnSpc>
                <a:spcPct val="150000"/>
              </a:lnSpc>
              <a:defRPr/>
            </a:pPr>
            <a:r>
              <a:rPr lang="en-US" sz="2400" dirty="0" smtClean="0"/>
              <a:t>Scenario </a:t>
            </a:r>
            <a:r>
              <a:rPr lang="en-US" sz="2400" dirty="0"/>
              <a:t>based modeling, </a:t>
            </a:r>
            <a:endParaRPr lang="en-US" sz="2400" dirty="0" smtClean="0"/>
          </a:p>
          <a:p>
            <a:pPr>
              <a:lnSpc>
                <a:spcPct val="150000"/>
              </a:lnSpc>
              <a:defRPr/>
            </a:pPr>
            <a:r>
              <a:rPr lang="en-US" sz="2400" dirty="0" smtClean="0"/>
              <a:t>SSAD </a:t>
            </a:r>
            <a:r>
              <a:rPr lang="en-US" sz="2400" dirty="0"/>
              <a:t>( ER diagram,  Control Flow Diagram CFD , Data Flow Diagram DFD), </a:t>
            </a:r>
            <a:endParaRPr lang="en-US" sz="2400" dirty="0" smtClean="0"/>
          </a:p>
          <a:p>
            <a:pPr>
              <a:lnSpc>
                <a:spcPct val="150000"/>
              </a:lnSpc>
              <a:defRPr/>
            </a:pPr>
            <a:r>
              <a:rPr lang="en-US" sz="2400" dirty="0" smtClean="0"/>
              <a:t>OOAD </a:t>
            </a:r>
            <a:r>
              <a:rPr lang="en-US" sz="2400" dirty="0"/>
              <a:t>(Unified Modeling Language UML)- Modeling Language (UML)- Introduction to all Diagrams. </a:t>
            </a:r>
            <a:endParaRPr lang="en-US" sz="4800" dirty="0"/>
          </a:p>
        </p:txBody>
      </p:sp>
      <p:sp>
        <p:nvSpPr>
          <p:cNvPr id="3" name="Date Placeholder 2"/>
          <p:cNvSpPr>
            <a:spLocks noGrp="1"/>
          </p:cNvSpPr>
          <p:nvPr>
            <p:ph type="dt" sz="half" idx="10"/>
          </p:nvPr>
        </p:nvSpPr>
        <p:spPr/>
        <p:txBody>
          <a:bodyPr/>
          <a:lstStyle/>
          <a:p>
            <a:fld id="{74A6EA99-DC5B-4A97-A2E8-760D0FB58B66}"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25</a:t>
            </a:fld>
            <a:endParaRPr lang="en-US"/>
          </a:p>
        </p:txBody>
      </p:sp>
    </p:spTree>
    <p:extLst>
      <p:ext uri="{BB962C8B-B14F-4D97-AF65-F5344CB8AC3E}">
        <p14:creationId xmlns:p14="http://schemas.microsoft.com/office/powerpoint/2010/main" val="4168869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a:t>
            </a:r>
            <a:endParaRPr lang="en-US" dirty="0"/>
          </a:p>
        </p:txBody>
      </p:sp>
      <p:sp>
        <p:nvSpPr>
          <p:cNvPr id="3" name="Content Placeholder 2"/>
          <p:cNvSpPr>
            <a:spLocks noGrp="1"/>
          </p:cNvSpPr>
          <p:nvPr>
            <p:ph idx="1"/>
          </p:nvPr>
        </p:nvSpPr>
        <p:spPr/>
        <p:txBody>
          <a:bodyPr>
            <a:normAutofit/>
          </a:bodyPr>
          <a:lstStyle/>
          <a:p>
            <a:r>
              <a:rPr lang="en-US" dirty="0"/>
              <a:t>Software design is a process to transform user requirements into some suitable form, which helps the programmer in software coding and implementation.</a:t>
            </a:r>
          </a:p>
          <a:p>
            <a:r>
              <a:rPr lang="en-US" dirty="0" smtClean="0"/>
              <a:t>Software </a:t>
            </a:r>
            <a:r>
              <a:rPr lang="en-US" dirty="0"/>
              <a:t>design usually involves problem solving and planning a software solution. This includes both a low-level component and algorithm design and a high-level, architecture design</a:t>
            </a:r>
            <a:r>
              <a:rPr lang="en-US" dirty="0" smtClean="0"/>
              <a:t>.</a:t>
            </a:r>
          </a:p>
          <a:p>
            <a:r>
              <a:rPr lang="en-US" dirty="0" smtClean="0"/>
              <a:t>It’s the next step after RE </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26</a:t>
            </a:fld>
            <a:endParaRPr lang="en-US"/>
          </a:p>
        </p:txBody>
      </p:sp>
    </p:spTree>
    <p:extLst>
      <p:ext uri="{BB962C8B-B14F-4D97-AF65-F5344CB8AC3E}">
        <p14:creationId xmlns:p14="http://schemas.microsoft.com/office/powerpoint/2010/main" val="268893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1" cy="731838"/>
          </a:xfrm>
        </p:spPr>
        <p:txBody>
          <a:bodyPr>
            <a:normAutofit fontScale="90000"/>
          </a:bodyPr>
          <a:lstStyle/>
          <a:p>
            <a:r>
              <a:rPr lang="en-US" dirty="0"/>
              <a:t>Software Design Levels</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sz="3400" dirty="0" smtClean="0"/>
              <a:t>Software </a:t>
            </a:r>
            <a:r>
              <a:rPr lang="en-US" sz="3400" dirty="0"/>
              <a:t>design yields three levels of results:</a:t>
            </a:r>
          </a:p>
          <a:p>
            <a:r>
              <a:rPr lang="en-US" sz="3400" b="1" dirty="0"/>
              <a:t>Architectural Design - </a:t>
            </a:r>
            <a:endParaRPr lang="en-US" sz="3400" b="1" dirty="0" smtClean="0"/>
          </a:p>
          <a:p>
            <a:pPr lvl="1"/>
            <a:r>
              <a:rPr lang="en-US" sz="3000" dirty="0" smtClean="0"/>
              <a:t>is </a:t>
            </a:r>
            <a:r>
              <a:rPr lang="en-US" sz="3000" dirty="0"/>
              <a:t>the highest abstract version of the system. </a:t>
            </a:r>
            <a:endParaRPr lang="en-US" sz="3000" dirty="0" smtClean="0"/>
          </a:p>
          <a:p>
            <a:pPr lvl="1"/>
            <a:r>
              <a:rPr lang="en-US" sz="3000" dirty="0" smtClean="0"/>
              <a:t>It </a:t>
            </a:r>
            <a:r>
              <a:rPr lang="en-US" sz="3000" dirty="0"/>
              <a:t>identifies the software as a system with many components interacting with each other. </a:t>
            </a:r>
          </a:p>
          <a:p>
            <a:r>
              <a:rPr lang="en-US" sz="3400" b="1" dirty="0"/>
              <a:t>High-level Design- </a:t>
            </a:r>
            <a:endParaRPr lang="en-US" sz="3400" dirty="0" smtClean="0"/>
          </a:p>
          <a:p>
            <a:pPr lvl="1"/>
            <a:r>
              <a:rPr lang="en-US" sz="3000" dirty="0" smtClean="0"/>
              <a:t>Breaks the Architectural Design </a:t>
            </a:r>
            <a:r>
              <a:rPr lang="en-US" sz="3000" dirty="0"/>
              <a:t>into less-abstracted view of sub-systems and modules and depicts their interaction with each other. </a:t>
            </a:r>
            <a:endParaRPr lang="en-US" sz="3000" dirty="0" smtClean="0"/>
          </a:p>
          <a:p>
            <a:pPr lvl="1"/>
            <a:r>
              <a:rPr lang="en-US" sz="3000" dirty="0" smtClean="0"/>
              <a:t>Focuses </a:t>
            </a:r>
            <a:r>
              <a:rPr lang="en-US" sz="3000" dirty="0"/>
              <a:t>on how the system along with all of its components can be </a:t>
            </a:r>
            <a:r>
              <a:rPr lang="en-US" sz="3000" dirty="0" smtClean="0"/>
              <a:t>implemented in forms of modules, each sub-system and their relation and interaction among each other.</a:t>
            </a:r>
          </a:p>
          <a:p>
            <a:r>
              <a:rPr lang="en-US" sz="3400" b="1" dirty="0" smtClean="0"/>
              <a:t>Detailed Design- </a:t>
            </a:r>
          </a:p>
          <a:p>
            <a:pPr lvl="1"/>
            <a:r>
              <a:rPr lang="en-US" sz="3000" dirty="0"/>
              <a:t>D</a:t>
            </a:r>
            <a:r>
              <a:rPr lang="en-US" sz="3000" dirty="0" smtClean="0"/>
              <a:t>eals </a:t>
            </a:r>
            <a:r>
              <a:rPr lang="en-US" sz="3000" dirty="0"/>
              <a:t>with the implementation part of what is seen as a system and its sub-systems </a:t>
            </a:r>
            <a:endParaRPr lang="en-US" sz="3000" dirty="0" smtClean="0"/>
          </a:p>
          <a:p>
            <a:pPr lvl="1"/>
            <a:r>
              <a:rPr lang="en-US" sz="3000" dirty="0" smtClean="0"/>
              <a:t>It </a:t>
            </a:r>
            <a:r>
              <a:rPr lang="en-US" sz="3000" dirty="0"/>
              <a:t>defines logical structure of each module and their interfaces to communicate with other modules.</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27</a:t>
            </a:fld>
            <a:endParaRPr lang="en-US"/>
          </a:p>
        </p:txBody>
      </p:sp>
    </p:spTree>
    <p:extLst>
      <p:ext uri="{BB962C8B-B14F-4D97-AF65-F5344CB8AC3E}">
        <p14:creationId xmlns:p14="http://schemas.microsoft.com/office/powerpoint/2010/main" val="14821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design and Bad Design</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28</a:t>
            </a:fld>
            <a:endParaRPr lang="en-US"/>
          </a:p>
        </p:txBody>
      </p:sp>
      <p:pic>
        <p:nvPicPr>
          <p:cNvPr id="7" name="Picture 6"/>
          <p:cNvPicPr>
            <a:picLocks noChangeAspect="1"/>
          </p:cNvPicPr>
          <p:nvPr/>
        </p:nvPicPr>
        <p:blipFill rotWithShape="1">
          <a:blip r:embed="rId2" cstate="print"/>
          <a:srcRect l="27778" r="28667"/>
          <a:stretch/>
        </p:blipFill>
        <p:spPr>
          <a:xfrm>
            <a:off x="1219200" y="1540372"/>
            <a:ext cx="3733800" cy="5143500"/>
          </a:xfrm>
          <a:prstGeom prst="rect">
            <a:avLst/>
          </a:prstGeom>
        </p:spPr>
      </p:pic>
      <p:pic>
        <p:nvPicPr>
          <p:cNvPr id="8" name="Picture 7"/>
          <p:cNvPicPr>
            <a:picLocks noChangeAspect="1"/>
          </p:cNvPicPr>
          <p:nvPr/>
        </p:nvPicPr>
        <p:blipFill rotWithShape="1">
          <a:blip r:embed="rId3" cstate="print"/>
          <a:srcRect l="28723" r="27872"/>
          <a:stretch/>
        </p:blipFill>
        <p:spPr>
          <a:xfrm>
            <a:off x="6934200" y="1295400"/>
            <a:ext cx="3886200" cy="5562600"/>
          </a:xfrm>
          <a:prstGeom prst="rect">
            <a:avLst/>
          </a:prstGeom>
        </p:spPr>
      </p:pic>
    </p:spTree>
    <p:extLst>
      <p:ext uri="{BB962C8B-B14F-4D97-AF65-F5344CB8AC3E}">
        <p14:creationId xmlns:p14="http://schemas.microsoft.com/office/powerpoint/2010/main" val="3522919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Design </a:t>
            </a:r>
            <a:r>
              <a:rPr lang="en-US" dirty="0" err="1" smtClean="0"/>
              <a:t>vs</a:t>
            </a:r>
            <a:r>
              <a:rPr lang="en-US" dirty="0" smtClean="0"/>
              <a:t> Bad Design</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29</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38585152"/>
              </p:ext>
            </p:extLst>
          </p:nvPr>
        </p:nvGraphicFramePr>
        <p:xfrm>
          <a:off x="1066800" y="1752600"/>
          <a:ext cx="10972800" cy="4550975"/>
        </p:xfrm>
        <a:graphic>
          <a:graphicData uri="http://schemas.openxmlformats.org/drawingml/2006/table">
            <a:tbl>
              <a:tblPr/>
              <a:tblGrid>
                <a:gridCol w="5486400"/>
                <a:gridCol w="5486400"/>
              </a:tblGrid>
              <a:tr h="532243">
                <a:tc>
                  <a:txBody>
                    <a:bodyPr/>
                    <a:lstStyle/>
                    <a:p>
                      <a:pPr algn="ctr"/>
                      <a:r>
                        <a:rPr lang="en-US" sz="2800" dirty="0"/>
                        <a:t>Good Design</a:t>
                      </a:r>
                    </a:p>
                  </a:txBody>
                  <a:tcPr anchor="b">
                    <a:lnL>
                      <a:noFill/>
                    </a:lnL>
                    <a:lnR>
                      <a:noFill/>
                    </a:lnR>
                    <a:lnT>
                      <a:noFill/>
                    </a:lnT>
                    <a:lnB>
                      <a:noFill/>
                    </a:lnB>
                  </a:tcPr>
                </a:tc>
                <a:tc>
                  <a:txBody>
                    <a:bodyPr/>
                    <a:lstStyle/>
                    <a:p>
                      <a:pPr algn="ctr"/>
                      <a:r>
                        <a:rPr lang="en-US" sz="2800"/>
                        <a:t>Bad Design</a:t>
                      </a:r>
                    </a:p>
                  </a:txBody>
                  <a:tcPr anchor="b">
                    <a:lnL>
                      <a:noFill/>
                    </a:lnL>
                    <a:lnR>
                      <a:noFill/>
                    </a:lnR>
                    <a:lnT>
                      <a:noFill/>
                    </a:lnT>
                    <a:lnB>
                      <a:noFill/>
                    </a:lnB>
                  </a:tcPr>
                </a:tc>
              </a:tr>
              <a:tr h="532243">
                <a:tc>
                  <a:txBody>
                    <a:bodyPr/>
                    <a:lstStyle/>
                    <a:p>
                      <a:pPr algn="l"/>
                      <a:r>
                        <a:rPr lang="en-US" sz="2800"/>
                        <a:t>1. Meets all technical requirements</a:t>
                      </a:r>
                    </a:p>
                  </a:txBody>
                  <a:tcPr>
                    <a:lnL>
                      <a:noFill/>
                    </a:lnL>
                    <a:lnR>
                      <a:noFill/>
                    </a:lnR>
                    <a:lnT>
                      <a:noFill/>
                    </a:lnT>
                    <a:lnB>
                      <a:noFill/>
                    </a:lnB>
                  </a:tcPr>
                </a:tc>
                <a:tc>
                  <a:txBody>
                    <a:bodyPr/>
                    <a:lstStyle/>
                    <a:p>
                      <a:pPr algn="l"/>
                      <a:r>
                        <a:rPr lang="en-US" sz="2800"/>
                        <a:t>1. Meets only some technical requirements</a:t>
                      </a:r>
                    </a:p>
                  </a:txBody>
                  <a:tcPr>
                    <a:lnL>
                      <a:noFill/>
                    </a:lnL>
                    <a:lnR>
                      <a:noFill/>
                    </a:lnR>
                    <a:lnT>
                      <a:noFill/>
                    </a:lnT>
                    <a:lnB>
                      <a:noFill/>
                    </a:lnB>
                  </a:tcPr>
                </a:tc>
              </a:tr>
              <a:tr h="532243">
                <a:tc>
                  <a:txBody>
                    <a:bodyPr/>
                    <a:lstStyle/>
                    <a:p>
                      <a:pPr algn="l"/>
                      <a:r>
                        <a:rPr lang="en-US" sz="2800"/>
                        <a:t>2. Works all the time</a:t>
                      </a:r>
                    </a:p>
                  </a:txBody>
                  <a:tcPr>
                    <a:lnL>
                      <a:noFill/>
                    </a:lnL>
                    <a:lnR>
                      <a:noFill/>
                    </a:lnR>
                    <a:lnT>
                      <a:noFill/>
                    </a:lnT>
                    <a:lnB>
                      <a:noFill/>
                    </a:lnB>
                  </a:tcPr>
                </a:tc>
                <a:tc>
                  <a:txBody>
                    <a:bodyPr/>
                    <a:lstStyle/>
                    <a:p>
                      <a:pPr algn="l"/>
                      <a:r>
                        <a:rPr lang="en-US" sz="2800"/>
                        <a:t>2. Works initially but stops working after a short time</a:t>
                      </a:r>
                    </a:p>
                  </a:txBody>
                  <a:tcPr>
                    <a:lnL>
                      <a:noFill/>
                    </a:lnL>
                    <a:lnR>
                      <a:noFill/>
                    </a:lnR>
                    <a:lnT>
                      <a:noFill/>
                    </a:lnT>
                    <a:lnB>
                      <a:noFill/>
                    </a:lnB>
                  </a:tcPr>
                </a:tc>
              </a:tr>
              <a:tr h="532243">
                <a:tc>
                  <a:txBody>
                    <a:bodyPr/>
                    <a:lstStyle/>
                    <a:p>
                      <a:pPr algn="l"/>
                      <a:r>
                        <a:rPr lang="en-US" sz="2800" dirty="0"/>
                        <a:t>3. Meets cost requirements</a:t>
                      </a:r>
                    </a:p>
                  </a:txBody>
                  <a:tcPr>
                    <a:lnL>
                      <a:noFill/>
                    </a:lnL>
                    <a:lnR>
                      <a:noFill/>
                    </a:lnR>
                    <a:lnT>
                      <a:noFill/>
                    </a:lnT>
                    <a:lnB>
                      <a:noFill/>
                    </a:lnB>
                  </a:tcPr>
                </a:tc>
                <a:tc>
                  <a:txBody>
                    <a:bodyPr/>
                    <a:lstStyle/>
                    <a:p>
                      <a:pPr algn="l"/>
                      <a:r>
                        <a:rPr lang="en-US" sz="2800"/>
                        <a:t>3. Costs more than it should</a:t>
                      </a:r>
                    </a:p>
                  </a:txBody>
                  <a:tcPr>
                    <a:lnL>
                      <a:noFill/>
                    </a:lnL>
                    <a:lnR>
                      <a:noFill/>
                    </a:lnR>
                    <a:lnT>
                      <a:noFill/>
                    </a:lnT>
                    <a:lnB>
                      <a:noFill/>
                    </a:lnB>
                  </a:tcPr>
                </a:tc>
              </a:tr>
              <a:tr h="532243">
                <a:tc>
                  <a:txBody>
                    <a:bodyPr/>
                    <a:lstStyle/>
                    <a:p>
                      <a:pPr algn="l"/>
                      <a:r>
                        <a:rPr lang="en-US" sz="2800"/>
                        <a:t>4. Requires little or no maintenance</a:t>
                      </a:r>
                    </a:p>
                  </a:txBody>
                  <a:tcPr>
                    <a:lnL>
                      <a:noFill/>
                    </a:lnL>
                    <a:lnR>
                      <a:noFill/>
                    </a:lnR>
                    <a:lnT>
                      <a:noFill/>
                    </a:lnT>
                    <a:lnB>
                      <a:noFill/>
                    </a:lnB>
                  </a:tcPr>
                </a:tc>
                <a:tc>
                  <a:txBody>
                    <a:bodyPr/>
                    <a:lstStyle/>
                    <a:p>
                      <a:pPr algn="l"/>
                      <a:r>
                        <a:rPr lang="en-US" sz="2800"/>
                        <a:t>4. Requires frequent maintenance</a:t>
                      </a:r>
                    </a:p>
                  </a:txBody>
                  <a:tcPr>
                    <a:lnL>
                      <a:noFill/>
                    </a:lnL>
                    <a:lnR>
                      <a:noFill/>
                    </a:lnR>
                    <a:lnT>
                      <a:noFill/>
                    </a:lnT>
                    <a:lnB>
                      <a:noFill/>
                    </a:lnB>
                  </a:tcPr>
                </a:tc>
              </a:tr>
              <a:tr h="532243">
                <a:tc>
                  <a:txBody>
                    <a:bodyPr/>
                    <a:lstStyle/>
                    <a:p>
                      <a:pPr algn="l"/>
                      <a:r>
                        <a:rPr lang="en-US" sz="2800"/>
                        <a:t>5. Is safe</a:t>
                      </a:r>
                    </a:p>
                  </a:txBody>
                  <a:tcPr>
                    <a:lnL>
                      <a:noFill/>
                    </a:lnL>
                    <a:lnR>
                      <a:noFill/>
                    </a:lnR>
                    <a:lnT>
                      <a:noFill/>
                    </a:lnT>
                    <a:lnB>
                      <a:noFill/>
                    </a:lnB>
                  </a:tcPr>
                </a:tc>
                <a:tc>
                  <a:txBody>
                    <a:bodyPr/>
                    <a:lstStyle/>
                    <a:p>
                      <a:pPr algn="l"/>
                      <a:r>
                        <a:rPr lang="en-US" sz="2800"/>
                        <a:t>5. Poses a hazard to users</a:t>
                      </a:r>
                    </a:p>
                  </a:txBody>
                  <a:tcPr>
                    <a:lnL>
                      <a:noFill/>
                    </a:lnL>
                    <a:lnR>
                      <a:noFill/>
                    </a:lnR>
                    <a:lnT>
                      <a:noFill/>
                    </a:lnT>
                    <a:lnB>
                      <a:noFill/>
                    </a:lnB>
                  </a:tcPr>
                </a:tc>
              </a:tr>
              <a:tr h="532243">
                <a:tc>
                  <a:txBody>
                    <a:bodyPr/>
                    <a:lstStyle/>
                    <a:p>
                      <a:pPr algn="l"/>
                      <a:r>
                        <a:rPr lang="en-US" sz="2800"/>
                        <a:t>6. Creates no ethical dilemma</a:t>
                      </a:r>
                    </a:p>
                  </a:txBody>
                  <a:tcPr>
                    <a:lnL>
                      <a:noFill/>
                    </a:lnL>
                    <a:lnR>
                      <a:noFill/>
                    </a:lnR>
                    <a:lnT>
                      <a:noFill/>
                    </a:lnT>
                    <a:lnB>
                      <a:noFill/>
                    </a:lnB>
                  </a:tcPr>
                </a:tc>
                <a:tc>
                  <a:txBody>
                    <a:bodyPr/>
                    <a:lstStyle/>
                    <a:p>
                      <a:pPr algn="l"/>
                      <a:r>
                        <a:rPr lang="en-US" sz="2800" dirty="0"/>
                        <a:t>6. Raises ethical questions</a:t>
                      </a:r>
                    </a:p>
                  </a:txBody>
                  <a:tcPr>
                    <a:lnL>
                      <a:noFill/>
                    </a:lnL>
                    <a:lnR>
                      <a:noFill/>
                    </a:lnR>
                    <a:lnT>
                      <a:noFill/>
                    </a:lnT>
                    <a:lnB>
                      <a:noFill/>
                    </a:lnB>
                  </a:tcPr>
                </a:tc>
              </a:tr>
            </a:tbl>
          </a:graphicData>
        </a:graphic>
      </p:graphicFrame>
    </p:spTree>
    <p:extLst>
      <p:ext uri="{BB962C8B-B14F-4D97-AF65-F5344CB8AC3E}">
        <p14:creationId xmlns:p14="http://schemas.microsoft.com/office/powerpoint/2010/main" val="2006631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The Requirement Engineering  </a:t>
            </a:r>
          </a:p>
        </p:txBody>
      </p:sp>
      <p:sp>
        <p:nvSpPr>
          <p:cNvPr id="9219" name="Content Placeholder 2"/>
          <p:cNvSpPr>
            <a:spLocks noGrp="1"/>
          </p:cNvSpPr>
          <p:nvPr>
            <p:ph idx="1"/>
          </p:nvPr>
        </p:nvSpPr>
        <p:spPr>
          <a:xfrm>
            <a:off x="1322045" y="1676400"/>
            <a:ext cx="10360501" cy="4267200"/>
          </a:xfrm>
        </p:spPr>
        <p:txBody>
          <a:bodyPr>
            <a:normAutofit/>
          </a:bodyPr>
          <a:lstStyle/>
          <a:p>
            <a:pPr marL="0" indent="0">
              <a:buNone/>
              <a:defRPr/>
            </a:pPr>
            <a:r>
              <a:rPr lang="en-US" sz="2800" dirty="0" smtClean="0"/>
              <a:t>Requirements </a:t>
            </a:r>
            <a:r>
              <a:rPr lang="en-US" sz="2800" dirty="0"/>
              <a:t>engineering is a process of gathering and defining of what the services should be provided by the system.</a:t>
            </a:r>
          </a:p>
          <a:p>
            <a:pPr marL="0" indent="0">
              <a:buNone/>
              <a:defRPr/>
            </a:pPr>
            <a:r>
              <a:rPr lang="en-US" sz="2800" b="1" dirty="0">
                <a:solidFill>
                  <a:srgbClr val="0070C0"/>
                </a:solidFill>
              </a:rPr>
              <a:t>						</a:t>
            </a:r>
            <a:endParaRPr lang="en-US" sz="2800" b="1" dirty="0"/>
          </a:p>
        </p:txBody>
      </p:sp>
      <p:sp>
        <p:nvSpPr>
          <p:cNvPr id="3" name="Date Placeholder 2"/>
          <p:cNvSpPr>
            <a:spLocks noGrp="1"/>
          </p:cNvSpPr>
          <p:nvPr>
            <p:ph type="dt" sz="half" idx="10"/>
          </p:nvPr>
        </p:nvSpPr>
        <p:spPr/>
        <p:txBody>
          <a:bodyPr/>
          <a:lstStyle/>
          <a:p>
            <a:fld id="{0834CC84-B4D4-49B7-9B0E-853C6F3F3638}"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3</a:t>
            </a:fld>
            <a:endParaRPr lang="en-US"/>
          </a:p>
        </p:txBody>
      </p:sp>
      <p:pic>
        <p:nvPicPr>
          <p:cNvPr id="2" name="Picture 1"/>
          <p:cNvPicPr>
            <a:picLocks noChangeAspect="1"/>
          </p:cNvPicPr>
          <p:nvPr/>
        </p:nvPicPr>
        <p:blipFill rotWithShape="1">
          <a:blip r:embed="rId3" cstate="print"/>
          <a:srcRect b="3607"/>
          <a:stretch/>
        </p:blipFill>
        <p:spPr>
          <a:xfrm>
            <a:off x="3886200" y="2641320"/>
            <a:ext cx="3948112" cy="386196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good design?</a:t>
            </a:r>
            <a:endParaRPr lang="en-US" dirty="0"/>
          </a:p>
        </p:txBody>
      </p:sp>
      <p:sp>
        <p:nvSpPr>
          <p:cNvPr id="3" name="Content Placeholder 2"/>
          <p:cNvSpPr>
            <a:spLocks noGrp="1"/>
          </p:cNvSpPr>
          <p:nvPr>
            <p:ph idx="1"/>
          </p:nvPr>
        </p:nvSpPr>
        <p:spPr/>
        <p:txBody>
          <a:bodyPr/>
          <a:lstStyle/>
          <a:p>
            <a:r>
              <a:rPr lang="en-US" dirty="0"/>
              <a:t>A </a:t>
            </a:r>
            <a:r>
              <a:rPr lang="en-US" b="1" dirty="0"/>
              <a:t>good design</a:t>
            </a:r>
            <a:r>
              <a:rPr lang="en-US" dirty="0"/>
              <a:t> is focused. </a:t>
            </a:r>
            <a:endParaRPr lang="en-US" dirty="0" smtClean="0"/>
          </a:p>
          <a:p>
            <a:r>
              <a:rPr lang="en-US" dirty="0" smtClean="0"/>
              <a:t>A</a:t>
            </a:r>
            <a:r>
              <a:rPr lang="en-US" dirty="0"/>
              <a:t> </a:t>
            </a:r>
            <a:r>
              <a:rPr lang="en-US" b="1" dirty="0"/>
              <a:t>good design</a:t>
            </a:r>
            <a:r>
              <a:rPr lang="en-US" dirty="0"/>
              <a:t> is effective and efficient in fulfilling its purpose. </a:t>
            </a:r>
            <a:endParaRPr lang="en-US" dirty="0" smtClean="0"/>
          </a:p>
          <a:p>
            <a:r>
              <a:rPr lang="en-US" dirty="0" smtClean="0"/>
              <a:t>It </a:t>
            </a:r>
            <a:r>
              <a:rPr lang="en-US" dirty="0"/>
              <a:t>relies on as few external factors and inputs as possible, and these are easy to measure and manipulate to achieve an expected other output. </a:t>
            </a:r>
            <a:endParaRPr lang="en-US" dirty="0" smtClean="0"/>
          </a:p>
          <a:p>
            <a:r>
              <a:rPr lang="en-US" dirty="0" smtClean="0"/>
              <a:t>A</a:t>
            </a:r>
            <a:r>
              <a:rPr lang="en-US" dirty="0"/>
              <a:t> </a:t>
            </a:r>
            <a:r>
              <a:rPr lang="en-US" b="1" dirty="0"/>
              <a:t>good design</a:t>
            </a:r>
            <a:r>
              <a:rPr lang="en-US" dirty="0"/>
              <a:t> is always the simplest possible working solution.</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30</a:t>
            </a:fld>
            <a:endParaRPr lang="en-US"/>
          </a:p>
        </p:txBody>
      </p:sp>
    </p:spTree>
    <p:extLst>
      <p:ext uri="{BB962C8B-B14F-4D97-AF65-F5344CB8AC3E}">
        <p14:creationId xmlns:p14="http://schemas.microsoft.com/office/powerpoint/2010/main" val="1928990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Abstraction</a:t>
            </a:r>
          </a:p>
        </p:txBody>
      </p:sp>
      <p:sp>
        <p:nvSpPr>
          <p:cNvPr id="32771" name="Content Placeholder 2"/>
          <p:cNvSpPr>
            <a:spLocks noGrp="1"/>
          </p:cNvSpPr>
          <p:nvPr>
            <p:ph idx="1"/>
          </p:nvPr>
        </p:nvSpPr>
        <p:spPr>
          <a:xfrm>
            <a:off x="609600" y="1690690"/>
            <a:ext cx="10972801" cy="4525963"/>
          </a:xfrm>
        </p:spPr>
        <p:txBody>
          <a:bodyPr/>
          <a:lstStyle/>
          <a:p>
            <a:pPr eaLnBrk="1" hangingPunct="1">
              <a:lnSpc>
                <a:spcPct val="150000"/>
              </a:lnSpc>
            </a:pPr>
            <a:r>
              <a:rPr lang="en-US" sz="2400" dirty="0">
                <a:latin typeface="Calibri" pitchFamily="34" charset="0"/>
                <a:cs typeface="Arial" charset="0"/>
              </a:rPr>
              <a:t>The principle of abstraction requires: </a:t>
            </a:r>
          </a:p>
          <a:p>
            <a:pPr eaLnBrk="1" hangingPunct="1">
              <a:lnSpc>
                <a:spcPct val="150000"/>
              </a:lnSpc>
            </a:pPr>
            <a:r>
              <a:rPr lang="en-US" sz="2400" dirty="0">
                <a:latin typeface="Calibri" pitchFamily="34" charset="0"/>
                <a:cs typeface="Arial" charset="0"/>
              </a:rPr>
              <a:t>lower-level modules do not invoke functions of higher level modules.</a:t>
            </a:r>
          </a:p>
          <a:p>
            <a:pPr eaLnBrk="1" hangingPunct="1">
              <a:lnSpc>
                <a:spcPct val="150000"/>
              </a:lnSpc>
            </a:pPr>
            <a:r>
              <a:rPr lang="en-US" sz="2400" dirty="0">
                <a:latin typeface="Calibri" pitchFamily="34" charset="0"/>
                <a:cs typeface="Arial" charset="0"/>
              </a:rPr>
              <a:t>Also known as layered design.</a:t>
            </a:r>
          </a:p>
          <a:p>
            <a:pPr eaLnBrk="1" hangingPunct="1">
              <a:lnSpc>
                <a:spcPct val="150000"/>
              </a:lnSpc>
            </a:pPr>
            <a:r>
              <a:rPr lang="en-US" sz="2400" dirty="0">
                <a:latin typeface="Calibri" pitchFamily="34" charset="0"/>
                <a:cs typeface="Arial" charset="0"/>
              </a:rPr>
              <a:t>High Level </a:t>
            </a:r>
            <a:r>
              <a:rPr lang="en-US" sz="2400" dirty="0" smtClean="0">
                <a:latin typeface="Calibri" pitchFamily="34" charset="0"/>
                <a:cs typeface="Arial" charset="0"/>
              </a:rPr>
              <a:t>Design: High-level </a:t>
            </a:r>
            <a:r>
              <a:rPr lang="en-US" sz="2400" dirty="0">
                <a:latin typeface="Calibri" pitchFamily="34" charset="0"/>
                <a:cs typeface="Arial" charset="0"/>
              </a:rPr>
              <a:t>design maps functions into modules </a:t>
            </a:r>
            <a:r>
              <a:rPr lang="en-US" sz="2400" dirty="0" smtClean="0">
                <a:latin typeface="Calibri" pitchFamily="34" charset="0"/>
                <a:cs typeface="Arial" charset="0"/>
              </a:rPr>
              <a:t>such </a:t>
            </a:r>
            <a:r>
              <a:rPr lang="en-US" sz="2400" dirty="0">
                <a:latin typeface="Calibri" pitchFamily="34" charset="0"/>
                <a:cs typeface="Arial" charset="0"/>
              </a:rPr>
              <a:t>that:</a:t>
            </a:r>
          </a:p>
          <a:p>
            <a:pPr lvl="1" eaLnBrk="1" hangingPunct="1">
              <a:lnSpc>
                <a:spcPct val="150000"/>
              </a:lnSpc>
            </a:pPr>
            <a:r>
              <a:rPr lang="en-US" sz="2400" dirty="0">
                <a:latin typeface="Calibri" pitchFamily="34" charset="0"/>
                <a:cs typeface="Arial" charset="0"/>
              </a:rPr>
              <a:t>Each module has high cohesion</a:t>
            </a:r>
          </a:p>
          <a:p>
            <a:pPr lvl="1" eaLnBrk="1" hangingPunct="1">
              <a:lnSpc>
                <a:spcPct val="150000"/>
              </a:lnSpc>
            </a:pPr>
            <a:r>
              <a:rPr lang="en-US" sz="2400" dirty="0">
                <a:latin typeface="Calibri" pitchFamily="34" charset="0"/>
                <a:cs typeface="Arial" charset="0"/>
              </a:rPr>
              <a:t>Coupling among modules is as low as possible</a:t>
            </a:r>
          </a:p>
          <a:p>
            <a:pPr lvl="1" eaLnBrk="1" hangingPunct="1">
              <a:lnSpc>
                <a:spcPct val="150000"/>
              </a:lnSpc>
            </a:pPr>
            <a:r>
              <a:rPr lang="en-US" sz="2400" dirty="0">
                <a:latin typeface="Calibri" pitchFamily="34" charset="0"/>
                <a:cs typeface="Arial" charset="0"/>
              </a:rPr>
              <a:t>Modules are organized in a neat hierarchy</a:t>
            </a:r>
          </a:p>
          <a:p>
            <a:pPr eaLnBrk="1" hangingPunct="1">
              <a:lnSpc>
                <a:spcPct val="150000"/>
              </a:lnSpc>
            </a:pPr>
            <a:endParaRPr lang="en-US" sz="4800" dirty="0">
              <a:latin typeface="Calibri" pitchFamily="34" charset="0"/>
              <a:cs typeface="Arial" charset="0"/>
            </a:endParaRPr>
          </a:p>
        </p:txBody>
      </p:sp>
      <p:sp>
        <p:nvSpPr>
          <p:cNvPr id="3" name="Date Placeholder 2"/>
          <p:cNvSpPr>
            <a:spLocks noGrp="1"/>
          </p:cNvSpPr>
          <p:nvPr>
            <p:ph type="dt" sz="half" idx="10"/>
          </p:nvPr>
        </p:nvSpPr>
        <p:spPr/>
        <p:txBody>
          <a:bodyPr/>
          <a:lstStyle/>
          <a:p>
            <a:fld id="{61E5290A-2701-4E73-88D3-A6AB07DE9415}"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31</a:t>
            </a:fld>
            <a:endParaRPr lang="en-US"/>
          </a:p>
        </p:txBody>
      </p:sp>
    </p:spTree>
    <p:extLst>
      <p:ext uri="{BB962C8B-B14F-4D97-AF65-F5344CB8AC3E}">
        <p14:creationId xmlns:p14="http://schemas.microsoft.com/office/powerpoint/2010/main" val="3510163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Modularity</a:t>
            </a:r>
          </a:p>
        </p:txBody>
      </p:sp>
      <p:sp>
        <p:nvSpPr>
          <p:cNvPr id="33795" name="Content Placeholder 2"/>
          <p:cNvSpPr>
            <a:spLocks noGrp="1"/>
          </p:cNvSpPr>
          <p:nvPr>
            <p:ph idx="1"/>
          </p:nvPr>
        </p:nvSpPr>
        <p:spPr/>
        <p:txBody>
          <a:bodyPr>
            <a:normAutofit/>
          </a:bodyPr>
          <a:lstStyle/>
          <a:p>
            <a:pPr eaLnBrk="1" hangingPunct="1"/>
            <a:r>
              <a:rPr lang="en-US" sz="2400" dirty="0">
                <a:latin typeface="Calibri" pitchFamily="34" charset="0"/>
                <a:cs typeface="Arial" charset="0"/>
              </a:rPr>
              <a:t>Modularity is a fundamental attributes of any good design.</a:t>
            </a:r>
          </a:p>
          <a:p>
            <a:pPr lvl="1" eaLnBrk="1" hangingPunct="1"/>
            <a:r>
              <a:rPr lang="en-US" sz="2400" dirty="0">
                <a:latin typeface="Calibri" pitchFamily="34" charset="0"/>
                <a:cs typeface="Arial" charset="0"/>
              </a:rPr>
              <a:t>Decomposition of a problem cleanly into modules:</a:t>
            </a:r>
          </a:p>
          <a:p>
            <a:pPr lvl="1" eaLnBrk="1" hangingPunct="1"/>
            <a:r>
              <a:rPr lang="en-US" sz="2400" dirty="0">
                <a:latin typeface="Calibri" pitchFamily="34" charset="0"/>
                <a:cs typeface="Arial" charset="0"/>
              </a:rPr>
              <a:t>Modules are almost independent of each other</a:t>
            </a:r>
          </a:p>
          <a:p>
            <a:pPr lvl="1" eaLnBrk="1" hangingPunct="1"/>
            <a:r>
              <a:rPr lang="en-US" sz="2400" dirty="0">
                <a:latin typeface="Calibri" pitchFamily="34" charset="0"/>
                <a:cs typeface="Arial" charset="0"/>
              </a:rPr>
              <a:t> </a:t>
            </a:r>
            <a:r>
              <a:rPr lang="en-US" sz="2400" dirty="0" smtClean="0">
                <a:latin typeface="Calibri" pitchFamily="34" charset="0"/>
                <a:cs typeface="Arial" charset="0"/>
              </a:rPr>
              <a:t>Divide </a:t>
            </a:r>
            <a:r>
              <a:rPr lang="en-US" sz="2400" dirty="0">
                <a:latin typeface="Calibri" pitchFamily="34" charset="0"/>
                <a:cs typeface="Arial" charset="0"/>
              </a:rPr>
              <a:t>and conquer principle. </a:t>
            </a:r>
          </a:p>
          <a:p>
            <a:pPr eaLnBrk="1" hangingPunct="1"/>
            <a:r>
              <a:rPr lang="en-US" sz="2400" dirty="0">
                <a:latin typeface="Calibri" pitchFamily="34" charset="0"/>
                <a:cs typeface="Arial" charset="0"/>
              </a:rPr>
              <a:t>If modules  are independent: </a:t>
            </a:r>
          </a:p>
          <a:p>
            <a:pPr lvl="1" eaLnBrk="1" hangingPunct="1"/>
            <a:r>
              <a:rPr lang="en-US" sz="2400" dirty="0">
                <a:latin typeface="Calibri" pitchFamily="34" charset="0"/>
                <a:cs typeface="Arial" charset="0"/>
              </a:rPr>
              <a:t>Modules can be understood separately, </a:t>
            </a:r>
          </a:p>
          <a:p>
            <a:pPr lvl="1" eaLnBrk="1" hangingPunct="1"/>
            <a:r>
              <a:rPr lang="en-US" sz="2400" dirty="0">
                <a:latin typeface="Calibri" pitchFamily="34" charset="0"/>
                <a:cs typeface="Arial" charset="0"/>
              </a:rPr>
              <a:t>Reduces the complexity greatly. </a:t>
            </a:r>
          </a:p>
          <a:p>
            <a:pPr lvl="1" eaLnBrk="1" hangingPunct="1"/>
            <a:r>
              <a:rPr lang="en-US" sz="2400" dirty="0">
                <a:latin typeface="Calibri" pitchFamily="34" charset="0"/>
                <a:cs typeface="Arial" charset="0"/>
              </a:rPr>
              <a:t>To understand why this is so, </a:t>
            </a:r>
          </a:p>
          <a:p>
            <a:pPr lvl="1" eaLnBrk="1" hangingPunct="1"/>
            <a:r>
              <a:rPr lang="en-US" sz="2400" i="1" dirty="0">
                <a:latin typeface="Calibri" pitchFamily="34" charset="0"/>
                <a:cs typeface="Arial" charset="0"/>
              </a:rPr>
              <a:t>Remember that it is very difficult to break a bunch of sticks but very easy to break the sticks individually.</a:t>
            </a:r>
          </a:p>
          <a:p>
            <a:pPr lvl="1" eaLnBrk="1" hangingPunct="1"/>
            <a:endParaRPr lang="en-US" sz="2400" i="1" dirty="0">
              <a:latin typeface="Calibri" pitchFamily="34" charset="0"/>
              <a:cs typeface="Arial" charset="0"/>
            </a:endParaRPr>
          </a:p>
          <a:p>
            <a:pPr eaLnBrk="1" hangingPunct="1"/>
            <a:endParaRPr lang="en-US"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F54ECC33-2FAE-419D-8094-6A43F871052F}"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32</a:t>
            </a:fld>
            <a:endParaRPr lang="en-US"/>
          </a:p>
        </p:txBody>
      </p:sp>
    </p:spTree>
    <p:extLst>
      <p:ext uri="{BB962C8B-B14F-4D97-AF65-F5344CB8AC3E}">
        <p14:creationId xmlns:p14="http://schemas.microsoft.com/office/powerpoint/2010/main" val="441316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322045" y="365127"/>
            <a:ext cx="10030387" cy="1325563"/>
          </a:xfrm>
        </p:spPr>
        <p:txBody>
          <a:bodyPr>
            <a:normAutofit/>
          </a:bodyPr>
          <a:lstStyle/>
          <a:p>
            <a:pPr eaLnBrk="1" hangingPunct="1"/>
            <a:r>
              <a:rPr lang="en-US" dirty="0" smtClean="0">
                <a:latin typeface="Calibri" pitchFamily="34" charset="0"/>
                <a:cs typeface="Arial" charset="0"/>
              </a:rPr>
              <a:t>Modularity</a:t>
            </a:r>
            <a:endParaRPr lang="en-US" dirty="0">
              <a:latin typeface="Calibri" pitchFamily="34" charset="0"/>
              <a:cs typeface="Arial" charset="0"/>
            </a:endParaRPr>
          </a:p>
        </p:txBody>
      </p:sp>
      <p:sp>
        <p:nvSpPr>
          <p:cNvPr id="35843" name="Content Placeholder 2"/>
          <p:cNvSpPr>
            <a:spLocks noGrp="1"/>
          </p:cNvSpPr>
          <p:nvPr>
            <p:ph idx="1"/>
          </p:nvPr>
        </p:nvSpPr>
        <p:spPr>
          <a:xfrm>
            <a:off x="609600" y="1524000"/>
            <a:ext cx="11071516" cy="4351338"/>
          </a:xfrm>
        </p:spPr>
        <p:txBody>
          <a:bodyPr>
            <a:noAutofit/>
          </a:bodyPr>
          <a:lstStyle/>
          <a:p>
            <a:pPr eaLnBrk="1" hangingPunct="1"/>
            <a:r>
              <a:rPr lang="en-US" sz="2400" dirty="0">
                <a:latin typeface="Calibri" pitchFamily="34" charset="0"/>
                <a:cs typeface="Arial" charset="0"/>
              </a:rPr>
              <a:t>A </a:t>
            </a:r>
            <a:r>
              <a:rPr lang="en-US" sz="2400" dirty="0" smtClean="0">
                <a:latin typeface="Calibri" pitchFamily="34" charset="0"/>
                <a:cs typeface="Arial" charset="0"/>
              </a:rPr>
              <a:t>module ideally should have </a:t>
            </a:r>
            <a:r>
              <a:rPr lang="en-US" sz="2400" b="1" dirty="0">
                <a:latin typeface="Calibri" pitchFamily="34" charset="0"/>
                <a:cs typeface="Arial" charset="0"/>
              </a:rPr>
              <a:t>high cohesion </a:t>
            </a:r>
            <a:r>
              <a:rPr lang="en-US" sz="2400" dirty="0">
                <a:latin typeface="Calibri" pitchFamily="34" charset="0"/>
                <a:cs typeface="Arial" charset="0"/>
              </a:rPr>
              <a:t>and </a:t>
            </a:r>
            <a:r>
              <a:rPr lang="en-US" sz="2400" b="1" dirty="0">
                <a:latin typeface="Calibri" pitchFamily="34" charset="0"/>
                <a:cs typeface="Arial" charset="0"/>
              </a:rPr>
              <a:t>low coupling</a:t>
            </a:r>
            <a:r>
              <a:rPr lang="en-US" sz="2400" dirty="0">
                <a:latin typeface="Calibri" pitchFamily="34" charset="0"/>
                <a:cs typeface="Arial" charset="0"/>
              </a:rPr>
              <a:t>:</a:t>
            </a:r>
          </a:p>
          <a:p>
            <a:pPr eaLnBrk="1" hangingPunct="1"/>
            <a:r>
              <a:rPr lang="en-US" sz="2400" b="1" dirty="0">
                <a:latin typeface="Calibri" pitchFamily="34" charset="0"/>
                <a:cs typeface="Arial" charset="0"/>
              </a:rPr>
              <a:t>Functionally independent </a:t>
            </a:r>
            <a:r>
              <a:rPr lang="en-US" sz="2400" dirty="0">
                <a:latin typeface="Calibri" pitchFamily="34" charset="0"/>
                <a:cs typeface="Arial" charset="0"/>
              </a:rPr>
              <a:t>of other </a:t>
            </a:r>
            <a:r>
              <a:rPr lang="en-US" sz="2400" dirty="0" smtClean="0">
                <a:latin typeface="Calibri" pitchFamily="34" charset="0"/>
                <a:cs typeface="Arial" charset="0"/>
              </a:rPr>
              <a:t>modules</a:t>
            </a:r>
            <a:r>
              <a:rPr lang="en-US" sz="2400" dirty="0">
                <a:latin typeface="Calibri" pitchFamily="34" charset="0"/>
                <a:cs typeface="Arial" charset="0"/>
              </a:rPr>
              <a:t> </a:t>
            </a:r>
            <a:r>
              <a:rPr lang="en-US" sz="2400" dirty="0" smtClean="0">
                <a:latin typeface="Calibri" pitchFamily="34" charset="0"/>
                <a:cs typeface="Arial" charset="0"/>
              </a:rPr>
              <a:t>to have minimal </a:t>
            </a:r>
            <a:r>
              <a:rPr lang="en-US" sz="2400" dirty="0">
                <a:latin typeface="Calibri" pitchFamily="34" charset="0"/>
                <a:cs typeface="Arial" charset="0"/>
              </a:rPr>
              <a:t>interaction with other modules.</a:t>
            </a:r>
          </a:p>
          <a:p>
            <a:pPr eaLnBrk="1" hangingPunct="1"/>
            <a:r>
              <a:rPr lang="en-US" sz="2400" dirty="0" smtClean="0">
                <a:latin typeface="Calibri" pitchFamily="34" charset="0"/>
                <a:cs typeface="Arial" charset="0"/>
              </a:rPr>
              <a:t>Improves </a:t>
            </a:r>
            <a:r>
              <a:rPr lang="en-US" sz="2400" dirty="0">
                <a:latin typeface="Calibri" pitchFamily="34" charset="0"/>
                <a:cs typeface="Arial" charset="0"/>
              </a:rPr>
              <a:t>understandability and good design:	</a:t>
            </a:r>
          </a:p>
          <a:p>
            <a:pPr eaLnBrk="1" hangingPunct="1"/>
            <a:r>
              <a:rPr lang="en-US" sz="2400" dirty="0">
                <a:latin typeface="Calibri" pitchFamily="34" charset="0"/>
                <a:cs typeface="Arial" charset="0"/>
              </a:rPr>
              <a:t>Complexity of design is </a:t>
            </a:r>
            <a:r>
              <a:rPr lang="en-US" sz="2400" dirty="0" smtClean="0">
                <a:latin typeface="Calibri" pitchFamily="34" charset="0"/>
                <a:cs typeface="Arial" charset="0"/>
              </a:rPr>
              <a:t>reduced as different </a:t>
            </a:r>
            <a:r>
              <a:rPr lang="en-US" sz="2400" dirty="0">
                <a:latin typeface="Calibri" pitchFamily="34" charset="0"/>
                <a:cs typeface="Arial" charset="0"/>
              </a:rPr>
              <a:t>modules </a:t>
            </a:r>
            <a:r>
              <a:rPr lang="en-US" sz="2400" dirty="0" smtClean="0">
                <a:latin typeface="Calibri" pitchFamily="34" charset="0"/>
                <a:cs typeface="Arial" charset="0"/>
              </a:rPr>
              <a:t>are </a:t>
            </a:r>
            <a:r>
              <a:rPr lang="en-US" sz="2400" dirty="0">
                <a:latin typeface="Calibri" pitchFamily="34" charset="0"/>
                <a:cs typeface="Arial" charset="0"/>
              </a:rPr>
              <a:t>understood in isolation:</a:t>
            </a:r>
          </a:p>
          <a:p>
            <a:pPr eaLnBrk="1" hangingPunct="1"/>
            <a:r>
              <a:rPr lang="en-US" sz="2400" dirty="0" smtClean="0">
                <a:latin typeface="Calibri" pitchFamily="34" charset="0"/>
                <a:cs typeface="Arial" charset="0"/>
              </a:rPr>
              <a:t>A </a:t>
            </a:r>
            <a:r>
              <a:rPr lang="en-US" sz="2400" dirty="0">
                <a:latin typeface="Calibri" pitchFamily="34" charset="0"/>
                <a:cs typeface="Arial" charset="0"/>
              </a:rPr>
              <a:t>functionally independent module:</a:t>
            </a:r>
          </a:p>
          <a:p>
            <a:pPr lvl="1"/>
            <a:r>
              <a:rPr lang="en-US" sz="2000" dirty="0">
                <a:latin typeface="Calibri" pitchFamily="34" charset="0"/>
                <a:cs typeface="Arial" charset="0"/>
              </a:rPr>
              <a:t>Can be easily taken out and reused in a different program. </a:t>
            </a:r>
          </a:p>
          <a:p>
            <a:pPr lvl="1"/>
            <a:r>
              <a:rPr lang="en-US" sz="2000" dirty="0">
                <a:latin typeface="Calibri" pitchFamily="34" charset="0"/>
                <a:cs typeface="Arial" charset="0"/>
              </a:rPr>
              <a:t>Each module does some well-defined and precise function</a:t>
            </a:r>
          </a:p>
          <a:p>
            <a:pPr lvl="1"/>
            <a:r>
              <a:rPr lang="en-US" sz="2000" dirty="0">
                <a:latin typeface="Calibri" pitchFamily="34" charset="0"/>
                <a:cs typeface="Arial" charset="0"/>
              </a:rPr>
              <a:t>The interfaces of a module with other modules is simple and minimal. </a:t>
            </a:r>
          </a:p>
          <a:p>
            <a:pPr eaLnBrk="1" hangingPunct="1"/>
            <a:endParaRPr lang="en-US"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B0A9F591-B0D7-4B7E-93D8-6CCF1923735C}" type="datetime1">
              <a:rPr lang="en-US" smtClean="0"/>
              <a:pPr/>
              <a:t>3/29/2019</a:t>
            </a:fld>
            <a:endParaRPr lang="en-US" dirty="0"/>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33</a:t>
            </a:fld>
            <a:endParaRPr lang="en-US"/>
          </a:p>
        </p:txBody>
      </p:sp>
    </p:spTree>
    <p:extLst>
      <p:ext uri="{BB962C8B-B14F-4D97-AF65-F5344CB8AC3E}">
        <p14:creationId xmlns:p14="http://schemas.microsoft.com/office/powerpoint/2010/main" val="995432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Modularity</a:t>
            </a:r>
          </a:p>
        </p:txBody>
      </p:sp>
      <p:sp>
        <p:nvSpPr>
          <p:cNvPr id="34819" name="Content Placeholder 2"/>
          <p:cNvSpPr>
            <a:spLocks noGrp="1"/>
          </p:cNvSpPr>
          <p:nvPr>
            <p:ph idx="1"/>
          </p:nvPr>
        </p:nvSpPr>
        <p:spPr/>
        <p:txBody>
          <a:bodyPr>
            <a:normAutofit/>
          </a:bodyPr>
          <a:lstStyle/>
          <a:p>
            <a:pPr eaLnBrk="1" hangingPunct="1"/>
            <a:r>
              <a:rPr lang="en-US" sz="2400" dirty="0">
                <a:latin typeface="Calibri" pitchFamily="34" charset="0"/>
                <a:cs typeface="Arial" charset="0"/>
              </a:rPr>
              <a:t>In technical terms, modules should display:</a:t>
            </a:r>
          </a:p>
          <a:p>
            <a:pPr lvl="1" eaLnBrk="1" hangingPunct="1"/>
            <a:r>
              <a:rPr lang="en-US" sz="2400" dirty="0">
                <a:latin typeface="Calibri" pitchFamily="34" charset="0"/>
                <a:cs typeface="Arial" charset="0"/>
              </a:rPr>
              <a:t>high cohesion</a:t>
            </a:r>
          </a:p>
          <a:p>
            <a:pPr lvl="1" eaLnBrk="1" hangingPunct="1"/>
            <a:r>
              <a:rPr lang="en-US" sz="2400" dirty="0">
                <a:latin typeface="Calibri" pitchFamily="34" charset="0"/>
                <a:cs typeface="Arial" charset="0"/>
              </a:rPr>
              <a:t>low coupling.  </a:t>
            </a:r>
          </a:p>
          <a:p>
            <a:pPr eaLnBrk="1" hangingPunct="1"/>
            <a:r>
              <a:rPr lang="en-US" sz="2400" dirty="0" smtClean="0">
                <a:latin typeface="Calibri" pitchFamily="34" charset="0"/>
                <a:cs typeface="Arial" charset="0"/>
              </a:rPr>
              <a:t>Cohesion </a:t>
            </a:r>
            <a:r>
              <a:rPr lang="en-US" sz="2400" dirty="0">
                <a:latin typeface="Calibri" pitchFamily="34" charset="0"/>
                <a:cs typeface="Arial" charset="0"/>
              </a:rPr>
              <a:t>is a measure of: </a:t>
            </a:r>
          </a:p>
          <a:p>
            <a:pPr lvl="1" eaLnBrk="1" hangingPunct="1"/>
            <a:r>
              <a:rPr lang="en-US" sz="2400" dirty="0">
                <a:latin typeface="Calibri" pitchFamily="34" charset="0"/>
                <a:cs typeface="Arial" charset="0"/>
              </a:rPr>
              <a:t>Functional strength of a module. </a:t>
            </a:r>
          </a:p>
          <a:p>
            <a:pPr lvl="1" eaLnBrk="1" hangingPunct="1"/>
            <a:r>
              <a:rPr lang="en-US" sz="2400" dirty="0">
                <a:latin typeface="Calibri" pitchFamily="34" charset="0"/>
                <a:cs typeface="Arial" charset="0"/>
              </a:rPr>
              <a:t>A cohesive module performs a single task or function.</a:t>
            </a:r>
          </a:p>
          <a:p>
            <a:pPr eaLnBrk="1" hangingPunct="1"/>
            <a:r>
              <a:rPr lang="en-US" sz="2400" dirty="0">
                <a:latin typeface="Calibri" pitchFamily="34" charset="0"/>
                <a:cs typeface="Arial" charset="0"/>
              </a:rPr>
              <a:t>Coupling between two modules:</a:t>
            </a:r>
          </a:p>
          <a:p>
            <a:pPr lvl="1" eaLnBrk="1" hangingPunct="1"/>
            <a:r>
              <a:rPr lang="en-US" sz="2400" dirty="0">
                <a:latin typeface="Calibri" pitchFamily="34" charset="0"/>
                <a:cs typeface="Arial" charset="0"/>
              </a:rPr>
              <a:t>A measure of the degree of  interdependence or interaction between the two modules.</a:t>
            </a:r>
          </a:p>
          <a:p>
            <a:pPr eaLnBrk="1" hangingPunct="1"/>
            <a:endParaRPr lang="en-US" sz="4800" dirty="0">
              <a:latin typeface="Calibri" pitchFamily="34" charset="0"/>
              <a:cs typeface="Arial" charset="0"/>
            </a:endParaRPr>
          </a:p>
        </p:txBody>
      </p:sp>
      <p:sp>
        <p:nvSpPr>
          <p:cNvPr id="3" name="Date Placeholder 2"/>
          <p:cNvSpPr>
            <a:spLocks noGrp="1"/>
          </p:cNvSpPr>
          <p:nvPr>
            <p:ph type="dt" sz="half" idx="10"/>
          </p:nvPr>
        </p:nvSpPr>
        <p:spPr/>
        <p:txBody>
          <a:bodyPr/>
          <a:lstStyle/>
          <a:p>
            <a:fld id="{5C7CA20B-ABB5-48FE-9CA6-BB5FB3394C92}"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34</a:t>
            </a:fld>
            <a:endParaRPr lang="en-US"/>
          </a:p>
        </p:txBody>
      </p:sp>
    </p:spTree>
    <p:extLst>
      <p:ext uri="{BB962C8B-B14F-4D97-AF65-F5344CB8AC3E}">
        <p14:creationId xmlns:p14="http://schemas.microsoft.com/office/powerpoint/2010/main" val="3587069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Cohesion and Coupling</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35</a:t>
            </a:fld>
            <a:endParaRPr lang="en-US"/>
          </a:p>
        </p:txBody>
      </p:sp>
      <p:pic>
        <p:nvPicPr>
          <p:cNvPr id="7" name="Picture 6"/>
          <p:cNvPicPr>
            <a:picLocks noChangeAspect="1"/>
          </p:cNvPicPr>
          <p:nvPr/>
        </p:nvPicPr>
        <p:blipFill rotWithShape="1">
          <a:blip r:embed="rId2" cstate="print"/>
          <a:srcRect l="4289" t="21526" r="5007" b="6411"/>
          <a:stretch/>
        </p:blipFill>
        <p:spPr>
          <a:xfrm>
            <a:off x="2133600" y="1600200"/>
            <a:ext cx="8686800" cy="4756152"/>
          </a:xfrm>
          <a:prstGeom prst="rect">
            <a:avLst/>
          </a:prstGeom>
          <a:ln w="28575"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39319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Cohesion and Coupling</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36</a:t>
            </a:fld>
            <a:endParaRPr lang="en-US"/>
          </a:p>
        </p:txBody>
      </p:sp>
      <p:pic>
        <p:nvPicPr>
          <p:cNvPr id="7" name="Picture 6"/>
          <p:cNvPicPr>
            <a:picLocks noChangeAspect="1"/>
          </p:cNvPicPr>
          <p:nvPr/>
        </p:nvPicPr>
        <p:blipFill>
          <a:blip r:embed="rId2" cstate="print"/>
          <a:stretch>
            <a:fillRect/>
          </a:stretch>
        </p:blipFill>
        <p:spPr>
          <a:xfrm>
            <a:off x="838200" y="1905795"/>
            <a:ext cx="6241927" cy="3962400"/>
          </a:xfrm>
          <a:prstGeom prst="rect">
            <a:avLst/>
          </a:prstGeom>
        </p:spPr>
      </p:pic>
      <p:sp>
        <p:nvSpPr>
          <p:cNvPr id="9" name="Rectangle 8"/>
          <p:cNvSpPr/>
          <p:nvPr/>
        </p:nvSpPr>
        <p:spPr>
          <a:xfrm>
            <a:off x="7772401" y="1934228"/>
            <a:ext cx="3810000" cy="1569660"/>
          </a:xfrm>
          <a:prstGeom prst="rect">
            <a:avLst/>
          </a:prstGeom>
        </p:spPr>
        <p:txBody>
          <a:bodyPr wrap="square">
            <a:spAutoFit/>
          </a:bodyPr>
          <a:lstStyle/>
          <a:p>
            <a:r>
              <a:rPr lang="en-US" sz="2400" dirty="0" smtClean="0"/>
              <a:t>Ideally good Software Design will promote  Tight </a:t>
            </a:r>
            <a:r>
              <a:rPr lang="en-US" sz="2400" dirty="0"/>
              <a:t>cohesion </a:t>
            </a:r>
            <a:r>
              <a:rPr lang="en-US" sz="2400" dirty="0" smtClean="0"/>
              <a:t> and Low coupling </a:t>
            </a:r>
          </a:p>
          <a:p>
            <a:r>
              <a:rPr lang="en-US" sz="2400" dirty="0" smtClean="0"/>
              <a:t>- Changes in the system </a:t>
            </a:r>
            <a:endParaRPr lang="en-US" sz="2400" dirty="0"/>
          </a:p>
        </p:txBody>
      </p:sp>
    </p:spTree>
    <p:extLst>
      <p:ext uri="{BB962C8B-B14F-4D97-AF65-F5344CB8AC3E}">
        <p14:creationId xmlns:p14="http://schemas.microsoft.com/office/powerpoint/2010/main" val="326991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322045" y="365127"/>
            <a:ext cx="10030387" cy="1325563"/>
          </a:xfrm>
        </p:spPr>
        <p:txBody>
          <a:bodyPr>
            <a:normAutofit/>
          </a:bodyPr>
          <a:lstStyle/>
          <a:p>
            <a:r>
              <a:rPr lang="en-US" dirty="0" smtClean="0"/>
              <a:t>Transition from Analysis to Design</a:t>
            </a:r>
            <a:r>
              <a:rPr lang="en-US" dirty="0" smtClean="0">
                <a:solidFill>
                  <a:srgbClr val="0000FF"/>
                </a:solidFill>
              </a:rPr>
              <a:t> </a:t>
            </a:r>
            <a:endParaRPr lang="en-US" dirty="0">
              <a:latin typeface="Calibri" pitchFamily="34" charset="0"/>
              <a:cs typeface="Arial" charset="0"/>
            </a:endParaRPr>
          </a:p>
        </p:txBody>
      </p:sp>
      <p:sp>
        <p:nvSpPr>
          <p:cNvPr id="35843" name="Content Placeholder 2"/>
          <p:cNvSpPr>
            <a:spLocks noGrp="1"/>
          </p:cNvSpPr>
          <p:nvPr>
            <p:ph idx="1"/>
          </p:nvPr>
        </p:nvSpPr>
        <p:spPr>
          <a:xfrm>
            <a:off x="609600" y="1524000"/>
            <a:ext cx="11071516" cy="4351338"/>
          </a:xfrm>
        </p:spPr>
        <p:txBody>
          <a:bodyPr>
            <a:noAutofit/>
          </a:bodyPr>
          <a:lstStyle/>
          <a:p>
            <a:pPr algn="just"/>
            <a:r>
              <a:rPr lang="en-US" b="1" dirty="0" smtClean="0">
                <a:solidFill>
                  <a:schemeClr val="accent2"/>
                </a:solidFill>
              </a:rPr>
              <a:t>Analysis</a:t>
            </a:r>
            <a:r>
              <a:rPr lang="en-US" dirty="0" smtClean="0">
                <a:solidFill>
                  <a:srgbClr val="0000FF"/>
                </a:solidFill>
              </a:rPr>
              <a:t>:</a:t>
            </a:r>
            <a:r>
              <a:rPr lang="en-US" dirty="0" smtClean="0"/>
              <a:t> A process of extracting and organizing </a:t>
            </a:r>
            <a:r>
              <a:rPr lang="en-US" b="1" dirty="0" smtClean="0">
                <a:solidFill>
                  <a:srgbClr val="0070C0"/>
                </a:solidFill>
              </a:rPr>
              <a:t>user requirements </a:t>
            </a:r>
            <a:r>
              <a:rPr lang="en-US" dirty="0" smtClean="0"/>
              <a:t>and establishing an </a:t>
            </a:r>
            <a:r>
              <a:rPr lang="en-US" b="1" dirty="0" smtClean="0">
                <a:solidFill>
                  <a:srgbClr val="0070C0"/>
                </a:solidFill>
              </a:rPr>
              <a:t>accurate model of the problem domain</a:t>
            </a:r>
            <a:r>
              <a:rPr lang="en-US" dirty="0" smtClean="0"/>
              <a:t>.(WHAT)</a:t>
            </a:r>
          </a:p>
          <a:p>
            <a:pPr algn="just"/>
            <a:endParaRPr lang="en-US" dirty="0" smtClean="0"/>
          </a:p>
          <a:p>
            <a:pPr algn="just"/>
            <a:r>
              <a:rPr lang="en-US" b="1" dirty="0" smtClean="0">
                <a:solidFill>
                  <a:schemeClr val="accent2"/>
                </a:solidFill>
              </a:rPr>
              <a:t>Design: </a:t>
            </a:r>
            <a:r>
              <a:rPr lang="en-US" dirty="0" smtClean="0"/>
              <a:t>Process of mapping requirements to a </a:t>
            </a:r>
            <a:r>
              <a:rPr lang="en-US" b="1" dirty="0" smtClean="0">
                <a:solidFill>
                  <a:srgbClr val="0070C0"/>
                </a:solidFill>
              </a:rPr>
              <a:t>system implementation </a:t>
            </a:r>
            <a:r>
              <a:rPr lang="en-US" dirty="0" smtClean="0"/>
              <a:t>that conforms to desired </a:t>
            </a:r>
            <a:r>
              <a:rPr lang="en-US" dirty="0" smtClean="0">
                <a:solidFill>
                  <a:srgbClr val="0070C0"/>
                </a:solidFill>
              </a:rPr>
              <a:t>cost</a:t>
            </a:r>
            <a:r>
              <a:rPr lang="en-US" dirty="0" smtClean="0"/>
              <a:t>, </a:t>
            </a:r>
            <a:r>
              <a:rPr lang="en-US" dirty="0" smtClean="0">
                <a:solidFill>
                  <a:srgbClr val="0070C0"/>
                </a:solidFill>
              </a:rPr>
              <a:t>performance</a:t>
            </a:r>
            <a:r>
              <a:rPr lang="en-US" dirty="0" smtClean="0"/>
              <a:t>, and </a:t>
            </a:r>
            <a:r>
              <a:rPr lang="en-US" dirty="0" smtClean="0">
                <a:solidFill>
                  <a:srgbClr val="0070C0"/>
                </a:solidFill>
              </a:rPr>
              <a:t>quality</a:t>
            </a:r>
            <a:r>
              <a:rPr lang="en-US" dirty="0" smtClean="0"/>
              <a:t> parameters.(HOW)</a:t>
            </a:r>
          </a:p>
          <a:p>
            <a:pPr eaLnBrk="1" hangingPunct="1"/>
            <a:endParaRPr lang="en-US" dirty="0">
              <a:latin typeface="Calibri" pitchFamily="34" charset="0"/>
              <a:cs typeface="Arial" charset="0"/>
            </a:endParaRPr>
          </a:p>
        </p:txBody>
      </p:sp>
      <p:sp>
        <p:nvSpPr>
          <p:cNvPr id="3" name="Date Placeholder 2"/>
          <p:cNvSpPr>
            <a:spLocks noGrp="1"/>
          </p:cNvSpPr>
          <p:nvPr>
            <p:ph type="dt" sz="half" idx="10"/>
          </p:nvPr>
        </p:nvSpPr>
        <p:spPr/>
        <p:txBody>
          <a:bodyPr/>
          <a:lstStyle/>
          <a:p>
            <a:fld id="{B0A9F591-B0D7-4B7E-93D8-6CCF1923735C}" type="datetime1">
              <a:rPr lang="en-US" smtClean="0"/>
              <a:pPr/>
              <a:t>3/29/2019</a:t>
            </a:fld>
            <a:endParaRPr lang="en-US" dirty="0"/>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37</a:t>
            </a:fld>
            <a:endParaRPr lang="en-US"/>
          </a:p>
        </p:txBody>
      </p:sp>
    </p:spTree>
    <p:extLst>
      <p:ext uri="{BB962C8B-B14F-4D97-AF65-F5344CB8AC3E}">
        <p14:creationId xmlns:p14="http://schemas.microsoft.com/office/powerpoint/2010/main" val="55505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r>
              <a:rPr lang="en-US" dirty="0">
                <a:solidFill>
                  <a:schemeClr val="tx1"/>
                </a:solidFill>
              </a:rPr>
              <a:t>Transition from </a:t>
            </a:r>
            <a:r>
              <a:rPr lang="en-US" dirty="0" smtClean="0">
                <a:solidFill>
                  <a:schemeClr val="tx1"/>
                </a:solidFill>
              </a:rPr>
              <a:t>Analysis </a:t>
            </a:r>
            <a:r>
              <a:rPr lang="en-US" dirty="0">
                <a:solidFill>
                  <a:schemeClr val="tx1"/>
                </a:solidFill>
              </a:rPr>
              <a:t>to Design</a:t>
            </a:r>
          </a:p>
        </p:txBody>
      </p:sp>
      <p:sp>
        <p:nvSpPr>
          <p:cNvPr id="104451" name="Rectangle 3"/>
          <p:cNvSpPr>
            <a:spLocks noGrp="1" noChangeArrowheads="1"/>
          </p:cNvSpPr>
          <p:nvPr>
            <p:ph idx="1"/>
          </p:nvPr>
        </p:nvSpPr>
        <p:spPr>
          <a:xfrm>
            <a:off x="609600" y="1600200"/>
            <a:ext cx="11379200" cy="4495800"/>
          </a:xfrm>
        </p:spPr>
        <p:txBody>
          <a:bodyPr>
            <a:normAutofit/>
          </a:bodyPr>
          <a:lstStyle/>
          <a:p>
            <a:pPr algn="just">
              <a:buFont typeface="Arial" pitchFamily="34" charset="0"/>
              <a:buChar char="•"/>
            </a:pPr>
            <a:r>
              <a:rPr lang="en-US" dirty="0"/>
              <a:t>Blurred line between analysis &amp; design</a:t>
            </a:r>
          </a:p>
          <a:p>
            <a:pPr algn="just">
              <a:buFont typeface="Arial" pitchFamily="34" charset="0"/>
              <a:buChar char="•"/>
            </a:pPr>
            <a:r>
              <a:rPr lang="en-US" dirty="0"/>
              <a:t>Process of design leads to better </a:t>
            </a:r>
            <a:r>
              <a:rPr lang="en-US" dirty="0" smtClean="0"/>
              <a:t>  understanding of requirements</a:t>
            </a:r>
          </a:p>
          <a:p>
            <a:pPr algn="just">
              <a:buFont typeface="Arial" pitchFamily="34" charset="0"/>
              <a:buChar char="•"/>
            </a:pPr>
            <a:r>
              <a:rPr lang="en-US" dirty="0" smtClean="0"/>
              <a:t>Can </a:t>
            </a:r>
            <a:r>
              <a:rPr lang="en-US" dirty="0"/>
              <a:t>be performed </a:t>
            </a:r>
            <a:r>
              <a:rPr lang="en-US" dirty="0" smtClean="0"/>
              <a:t>iteratively</a:t>
            </a:r>
          </a:p>
          <a:p>
            <a:pPr algn="just">
              <a:buFont typeface="Arial" pitchFamily="34" charset="0"/>
              <a:buChar char="•"/>
            </a:pPr>
            <a:r>
              <a:rPr lang="en-US" dirty="0" smtClean="0"/>
              <a:t>No </a:t>
            </a:r>
            <a:r>
              <a:rPr lang="en-US" dirty="0"/>
              <a:t>direct &amp; obvious mapping exists between structured analysis and structured design</a:t>
            </a:r>
            <a:r>
              <a:rPr lang="en-US" dirty="0" smtClean="0"/>
              <a:t>.</a:t>
            </a:r>
            <a:endParaRPr lang="en-US" dirty="0"/>
          </a:p>
        </p:txBody>
      </p:sp>
      <p:sp>
        <p:nvSpPr>
          <p:cNvPr id="3" name="Date Placeholder 2"/>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2" name="Slide Number Placeholder 1"/>
          <p:cNvSpPr>
            <a:spLocks noGrp="1"/>
          </p:cNvSpPr>
          <p:nvPr>
            <p:ph type="sldNum" sz="quarter" idx="12"/>
          </p:nvPr>
        </p:nvSpPr>
        <p:spPr/>
        <p:txBody>
          <a:bodyPr/>
          <a:lstStyle/>
          <a:p>
            <a:pPr>
              <a:defRPr/>
            </a:pPr>
            <a:fld id="{6C1DAC14-1A5C-4964-8BF1-E70F6FC2ED74}" type="slidenum">
              <a:rPr lang="en-US" smtClean="0"/>
              <a:pPr>
                <a:defRPr/>
              </a:pPr>
              <a:t>38</a:t>
            </a:fld>
            <a:endParaRPr lang="en-US"/>
          </a:p>
        </p:txBody>
      </p:sp>
      <p:sp>
        <p:nvSpPr>
          <p:cNvPr id="6"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spTree>
    <p:extLst>
      <p:ext uri="{BB962C8B-B14F-4D97-AF65-F5344CB8AC3E}">
        <p14:creationId xmlns:p14="http://schemas.microsoft.com/office/powerpoint/2010/main" val="8916557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a:t>
            </a:r>
            <a:r>
              <a:rPr lang="en-US" dirty="0" smtClean="0"/>
              <a:t>Engineering </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39</a:t>
            </a:fld>
            <a:endParaRPr lang="en-US"/>
          </a:p>
        </p:txBody>
      </p:sp>
      <p:sp>
        <p:nvSpPr>
          <p:cNvPr id="7" name="Rectangle 4"/>
          <p:cNvSpPr>
            <a:spLocks noChangeArrowheads="1"/>
          </p:cNvSpPr>
          <p:nvPr/>
        </p:nvSpPr>
        <p:spPr bwMode="auto">
          <a:xfrm>
            <a:off x="1143001" y="1524000"/>
            <a:ext cx="10439400" cy="549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buClr>
                <a:schemeClr val="tx2"/>
              </a:buClr>
              <a:buSzPct val="50000"/>
              <a:buFont typeface="Zapf Dingbats" charset="2"/>
              <a:buNone/>
            </a:pPr>
            <a:r>
              <a:rPr lang="en-GB" sz="2800" b="1" dirty="0" smtClean="0">
                <a:cs typeface="Times New Roman" panose="02020603050405020304" pitchFamily="18" charset="0"/>
              </a:rPr>
              <a:t>“Forward engineering </a:t>
            </a:r>
            <a:r>
              <a:rPr lang="en-GB" sz="2800" dirty="0" smtClean="0">
                <a:cs typeface="Times New Roman" panose="02020603050405020304" pitchFamily="18" charset="0"/>
              </a:rPr>
              <a:t>is the traditional process of moving from high-level abstractions and logical, implementation-independent designs to the physical implementation of a system." </a:t>
            </a:r>
          </a:p>
          <a:p>
            <a:pPr>
              <a:lnSpc>
                <a:spcPct val="110000"/>
              </a:lnSpc>
              <a:spcBef>
                <a:spcPct val="50000"/>
              </a:spcBef>
              <a:buClr>
                <a:schemeClr val="tx2"/>
              </a:buClr>
              <a:buSzPct val="50000"/>
              <a:buFont typeface="Zapf Dingbats" charset="2"/>
              <a:buNone/>
            </a:pPr>
            <a:endParaRPr lang="en-GB" sz="2800" dirty="0">
              <a:cs typeface="Times New Roman" panose="02020603050405020304" pitchFamily="18" charset="0"/>
            </a:endParaRPr>
          </a:p>
          <a:p>
            <a:pPr>
              <a:lnSpc>
                <a:spcPct val="110000"/>
              </a:lnSpc>
              <a:spcBef>
                <a:spcPct val="50000"/>
              </a:spcBef>
              <a:buClr>
                <a:schemeClr val="tx2"/>
              </a:buClr>
              <a:buSzPct val="50000"/>
              <a:buFont typeface="Zapf Dingbats" charset="2"/>
              <a:buNone/>
            </a:pPr>
            <a:endParaRPr lang="en-GB" sz="2800" dirty="0" smtClean="0">
              <a:cs typeface="Times New Roman" panose="02020603050405020304" pitchFamily="18" charset="0"/>
            </a:endParaRPr>
          </a:p>
          <a:p>
            <a:pPr>
              <a:spcBef>
                <a:spcPct val="20000"/>
              </a:spcBef>
              <a:buClr>
                <a:schemeClr val="tx2"/>
              </a:buClr>
              <a:buSzPct val="50000"/>
              <a:buFont typeface="Zapf Dingbats" charset="2"/>
              <a:buNone/>
            </a:pPr>
            <a:endParaRPr lang="en-GB" dirty="0" smtClean="0">
              <a:cs typeface="Times New Roman" panose="02020603050405020304" pitchFamily="18" charset="0"/>
            </a:endParaRPr>
          </a:p>
          <a:p>
            <a:pPr>
              <a:spcBef>
                <a:spcPct val="20000"/>
              </a:spcBef>
              <a:buClr>
                <a:schemeClr val="tx2"/>
              </a:buClr>
              <a:buSzPct val="50000"/>
              <a:buFont typeface="Zapf Dingbats" charset="2"/>
              <a:buNone/>
            </a:pPr>
            <a:r>
              <a:rPr lang="en-GB" dirty="0" smtClean="0">
                <a:cs typeface="Times New Roman" panose="02020603050405020304" pitchFamily="18" charset="0"/>
              </a:rPr>
              <a:t>[</a:t>
            </a:r>
            <a:r>
              <a:rPr lang="en-GB" dirty="0" err="1" smtClean="0">
                <a:cs typeface="Times New Roman" panose="02020603050405020304" pitchFamily="18" charset="0"/>
              </a:rPr>
              <a:t>ElliotChikofsky</a:t>
            </a:r>
            <a:r>
              <a:rPr lang="en-GB" dirty="0" smtClean="0">
                <a:cs typeface="Times New Roman" panose="02020603050405020304" pitchFamily="18" charset="0"/>
              </a:rPr>
              <a:t> and </a:t>
            </a:r>
            <a:r>
              <a:rPr lang="en-GB" dirty="0" err="1" smtClean="0">
                <a:cs typeface="Times New Roman" panose="02020603050405020304" pitchFamily="18" charset="0"/>
              </a:rPr>
              <a:t>JamesCross</a:t>
            </a:r>
            <a:r>
              <a:rPr lang="en-GB" dirty="0" smtClean="0">
                <a:cs typeface="Times New Roman" panose="02020603050405020304" pitchFamily="18" charset="0"/>
              </a:rPr>
              <a:t>, Reverse Engineering and Design Recovery: A Taxonomy, IEEE Software 7(1):13-17, 1990.] </a:t>
            </a:r>
          </a:p>
          <a:p>
            <a:pPr>
              <a:lnSpc>
                <a:spcPct val="110000"/>
              </a:lnSpc>
              <a:spcBef>
                <a:spcPct val="50000"/>
              </a:spcBef>
              <a:buClr>
                <a:schemeClr val="tx2"/>
              </a:buClr>
              <a:buSzPct val="50000"/>
              <a:buFont typeface="Zapf Dingbats" charset="2"/>
              <a:buNone/>
            </a:pPr>
            <a:endParaRPr lang="en-GB" sz="3600" dirty="0">
              <a:cs typeface="Times New Roman" panose="02020603050405020304" pitchFamily="18" charset="0"/>
            </a:endParaRPr>
          </a:p>
          <a:p>
            <a:pPr>
              <a:lnSpc>
                <a:spcPct val="90000"/>
              </a:lnSpc>
              <a:spcBef>
                <a:spcPct val="50000"/>
              </a:spcBef>
              <a:buClr>
                <a:schemeClr val="tx2"/>
              </a:buClr>
              <a:buSzPct val="50000"/>
              <a:buFont typeface="Zapf Dingbats" charset="2"/>
              <a:buChar char="l"/>
            </a:pPr>
            <a:endParaRPr lang="en-GB" sz="3600" dirty="0">
              <a:cs typeface="Times New Roman" panose="02020603050405020304" pitchFamily="18" charset="0"/>
            </a:endParaRPr>
          </a:p>
        </p:txBody>
      </p:sp>
    </p:spTree>
    <p:extLst>
      <p:ext uri="{BB962C8B-B14F-4D97-AF65-F5344CB8AC3E}">
        <p14:creationId xmlns:p14="http://schemas.microsoft.com/office/powerpoint/2010/main" val="350989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322045" y="365127"/>
            <a:ext cx="10030387" cy="1325563"/>
          </a:xfrm>
        </p:spPr>
        <p:txBody>
          <a:bodyPr>
            <a:normAutofit/>
          </a:bodyPr>
          <a:lstStyle/>
          <a:p>
            <a:pPr eaLnBrk="1" hangingPunct="1"/>
            <a:r>
              <a:rPr lang="en-US" dirty="0">
                <a:latin typeface="Calibri" pitchFamily="34" charset="0"/>
                <a:cs typeface="Arial" charset="0"/>
              </a:rPr>
              <a:t>What is Requirements Engineering?</a:t>
            </a:r>
            <a:endParaRPr lang="fr-FR" dirty="0">
              <a:latin typeface="Calibri" pitchFamily="34" charset="0"/>
              <a:cs typeface="Arial" charset="0"/>
            </a:endParaRPr>
          </a:p>
        </p:txBody>
      </p:sp>
      <p:sp>
        <p:nvSpPr>
          <p:cNvPr id="11267" name="Rectangle 3"/>
          <p:cNvSpPr>
            <a:spLocks noGrp="1" noChangeArrowheads="1"/>
          </p:cNvSpPr>
          <p:nvPr>
            <p:ph idx="1"/>
          </p:nvPr>
        </p:nvSpPr>
        <p:spPr/>
        <p:txBody>
          <a:bodyPr>
            <a:normAutofit/>
          </a:bodyPr>
          <a:lstStyle/>
          <a:p>
            <a:pPr algn="just"/>
            <a:r>
              <a:rPr lang="en-US" sz="2800" dirty="0"/>
              <a:t>Requirements are </a:t>
            </a:r>
            <a:r>
              <a:rPr lang="en-US" sz="2800" dirty="0">
                <a:solidFill>
                  <a:srgbClr val="FF0000"/>
                </a:solidFill>
              </a:rPr>
              <a:t>description of features and functionalities </a:t>
            </a:r>
            <a:r>
              <a:rPr lang="en-US" sz="2800" dirty="0"/>
              <a:t>of the system and  convey the </a:t>
            </a:r>
            <a:r>
              <a:rPr lang="en-US" sz="2800" dirty="0">
                <a:solidFill>
                  <a:srgbClr val="FF0000"/>
                </a:solidFill>
              </a:rPr>
              <a:t>expectations</a:t>
            </a:r>
            <a:r>
              <a:rPr lang="en-US" sz="2800" dirty="0"/>
              <a:t> of users from the software product. </a:t>
            </a:r>
          </a:p>
          <a:p>
            <a:pPr algn="just"/>
            <a:r>
              <a:rPr lang="en-US" sz="2800" dirty="0"/>
              <a:t>The requirements can be obvious or hidden, known or unknown, expected or unexpected from client’s point of view. </a:t>
            </a:r>
            <a:endParaRPr lang="en-US" sz="2800" dirty="0" smtClean="0"/>
          </a:p>
          <a:p>
            <a:pPr algn="just"/>
            <a:r>
              <a:rPr lang="en-US" sz="2800" dirty="0" smtClean="0"/>
              <a:t>Requirements </a:t>
            </a:r>
            <a:r>
              <a:rPr lang="en-US" sz="2800" dirty="0"/>
              <a:t>engineering refers to the process of </a:t>
            </a:r>
            <a:r>
              <a:rPr lang="en-US" sz="2800" dirty="0">
                <a:solidFill>
                  <a:srgbClr val="FF0000"/>
                </a:solidFill>
              </a:rPr>
              <a:t>defining, documenting and maintaining requirements</a:t>
            </a:r>
            <a:r>
              <a:rPr lang="en-US" sz="2800" dirty="0"/>
              <a:t> in the engineering design process. </a:t>
            </a:r>
            <a:endParaRPr lang="en-US" sz="2800" dirty="0" smtClean="0"/>
          </a:p>
          <a:p>
            <a:pPr algn="just"/>
            <a:r>
              <a:rPr lang="en-US" sz="2800" dirty="0" smtClean="0"/>
              <a:t>It </a:t>
            </a:r>
            <a:r>
              <a:rPr lang="en-US" sz="2800" dirty="0"/>
              <a:t>is a common role in systems engineering and software engineering</a:t>
            </a:r>
            <a:r>
              <a:rPr lang="en-US" sz="2800" dirty="0" smtClean="0"/>
              <a:t>.</a:t>
            </a:r>
          </a:p>
          <a:p>
            <a:pPr algn="just"/>
            <a:endParaRPr lang="fr-FR" sz="2800" dirty="0">
              <a:latin typeface="Calibri" pitchFamily="34" charset="0"/>
              <a:cs typeface="Arial" charset="0"/>
            </a:endParaRPr>
          </a:p>
        </p:txBody>
      </p:sp>
      <p:sp>
        <p:nvSpPr>
          <p:cNvPr id="3" name="Date Placeholder 2"/>
          <p:cNvSpPr>
            <a:spLocks noGrp="1"/>
          </p:cNvSpPr>
          <p:nvPr>
            <p:ph type="dt" sz="half" idx="10"/>
          </p:nvPr>
        </p:nvSpPr>
        <p:spPr/>
        <p:txBody>
          <a:bodyPr/>
          <a:lstStyle/>
          <a:p>
            <a:fld id="{BA46775F-2E03-4620-80C6-5302B54E7A63}"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Engineering </a:t>
            </a:r>
            <a:endParaRPr lang="en-US" dirty="0"/>
          </a:p>
        </p:txBody>
      </p:sp>
      <p:sp>
        <p:nvSpPr>
          <p:cNvPr id="3" name="Content Placeholder 2"/>
          <p:cNvSpPr>
            <a:spLocks noGrp="1"/>
          </p:cNvSpPr>
          <p:nvPr>
            <p:ph idx="1"/>
          </p:nvPr>
        </p:nvSpPr>
        <p:spPr/>
        <p:txBody>
          <a:bodyPr/>
          <a:lstStyle/>
          <a:p>
            <a:r>
              <a:rPr lang="en-US" sz="2800" dirty="0" smtClean="0"/>
              <a:t>Analyzing </a:t>
            </a:r>
            <a:r>
              <a:rPr lang="en-US" sz="2800" dirty="0"/>
              <a:t>software with a view to understanding its design and specification</a:t>
            </a:r>
          </a:p>
          <a:p>
            <a:r>
              <a:rPr lang="en-US" sz="2800" dirty="0"/>
              <a:t>May be part of a re-engineering process but may also be used to re-specify a system for re-implementation</a:t>
            </a:r>
          </a:p>
          <a:p>
            <a:r>
              <a:rPr lang="en-US" sz="2800" dirty="0"/>
              <a:t>Builds a program data base and generates information from this</a:t>
            </a:r>
          </a:p>
          <a:p>
            <a:r>
              <a:rPr lang="en-US" sz="2800" dirty="0"/>
              <a:t>Program understanding tools (browsers, cross-reference generators, etc.) may be used in this process</a:t>
            </a:r>
          </a:p>
          <a:p>
            <a:pPr marL="0" indent="0">
              <a:buNone/>
            </a:pP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40</a:t>
            </a:fld>
            <a:endParaRPr lang="en-US"/>
          </a:p>
        </p:txBody>
      </p:sp>
    </p:spTree>
    <p:extLst>
      <p:ext uri="{BB962C8B-B14F-4D97-AF65-F5344CB8AC3E}">
        <p14:creationId xmlns:p14="http://schemas.microsoft.com/office/powerpoint/2010/main" val="1693718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Engineering </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41</a:t>
            </a:fld>
            <a:endParaRPr lang="en-US"/>
          </a:p>
        </p:txBody>
      </p:sp>
      <p:sp>
        <p:nvSpPr>
          <p:cNvPr id="8" name="Rectangle 3"/>
          <p:cNvSpPr txBox="1">
            <a:spLocks noChangeArrowheads="1"/>
          </p:cNvSpPr>
          <p:nvPr/>
        </p:nvSpPr>
        <p:spPr>
          <a:xfrm>
            <a:off x="609600" y="1662706"/>
            <a:ext cx="10363200" cy="4495799"/>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33400" indent="-533400">
              <a:lnSpc>
                <a:spcPct val="90000"/>
              </a:lnSpc>
            </a:pPr>
            <a:r>
              <a:rPr lang="en-GB" b="1" dirty="0" smtClean="0">
                <a:cs typeface="Times New Roman" panose="02020603050405020304" pitchFamily="18" charset="0"/>
              </a:rPr>
              <a:t>“Reverse engineering” </a:t>
            </a:r>
            <a:r>
              <a:rPr lang="en-GB" dirty="0" smtClean="0">
                <a:cs typeface="Times New Roman" panose="02020603050405020304" pitchFamily="18" charset="0"/>
              </a:rPr>
              <a:t>is the process of analysing a subject system with two goals in mind: </a:t>
            </a:r>
            <a:br>
              <a:rPr lang="en-GB" dirty="0" smtClean="0">
                <a:cs typeface="Times New Roman" panose="02020603050405020304" pitchFamily="18" charset="0"/>
              </a:rPr>
            </a:br>
            <a:endParaRPr lang="en-GB" sz="900" dirty="0" smtClean="0">
              <a:cs typeface="Times New Roman" panose="02020603050405020304" pitchFamily="18" charset="0"/>
            </a:endParaRPr>
          </a:p>
          <a:p>
            <a:pPr marL="1333500" lvl="2" indent="-533400" algn="just">
              <a:buFont typeface="+mj-lt"/>
              <a:buAutoNum type="arabicPeriod"/>
            </a:pPr>
            <a:r>
              <a:rPr lang="en-GB" sz="2800" dirty="0" smtClean="0">
                <a:cs typeface="Times New Roman" panose="02020603050405020304" pitchFamily="18" charset="0"/>
              </a:rPr>
              <a:t>To identify the system's components and their interrelationships; and,</a:t>
            </a:r>
          </a:p>
          <a:p>
            <a:pPr marL="1333500" lvl="2" indent="-533400" algn="just">
              <a:buFont typeface="+mj-lt"/>
              <a:buAutoNum type="arabicPeriod"/>
            </a:pPr>
            <a:r>
              <a:rPr lang="en-GB" sz="2800" dirty="0" smtClean="0">
                <a:cs typeface="Times New Roman" panose="02020603050405020304" pitchFamily="18" charset="0"/>
              </a:rPr>
              <a:t>To create representations of the system in another form or at a higher level of abstraction." </a:t>
            </a:r>
          </a:p>
          <a:p>
            <a:pPr marL="533400" indent="-533400">
              <a:lnSpc>
                <a:spcPct val="90000"/>
              </a:lnSpc>
            </a:pPr>
            <a:endParaRPr lang="en-GB" sz="1400" dirty="0" smtClean="0">
              <a:cs typeface="Times New Roman" panose="02020603050405020304" pitchFamily="18" charset="0"/>
            </a:endParaRPr>
          </a:p>
          <a:p>
            <a:pPr marL="533400" indent="-533400">
              <a:lnSpc>
                <a:spcPct val="90000"/>
              </a:lnSpc>
              <a:buFont typeface="Arial" panose="020B0604020202020204" pitchFamily="34" charset="0"/>
              <a:buNone/>
            </a:pPr>
            <a:r>
              <a:rPr lang="en-GB" sz="2000" dirty="0" smtClean="0">
                <a:cs typeface="Times New Roman" panose="02020603050405020304" pitchFamily="18" charset="0"/>
              </a:rPr>
              <a:t>	</a:t>
            </a:r>
            <a:r>
              <a:rPr lang="en-GB" sz="1800" dirty="0" smtClean="0">
                <a:cs typeface="Times New Roman" panose="02020603050405020304" pitchFamily="18" charset="0"/>
              </a:rPr>
              <a:t>[</a:t>
            </a:r>
            <a:r>
              <a:rPr lang="en-GB" sz="1800" dirty="0" err="1" smtClean="0">
                <a:cs typeface="Times New Roman" panose="02020603050405020304" pitchFamily="18" charset="0"/>
              </a:rPr>
              <a:t>ElliotChikofsky</a:t>
            </a:r>
            <a:r>
              <a:rPr lang="en-GB" sz="1800" dirty="0" smtClean="0">
                <a:cs typeface="Times New Roman" panose="02020603050405020304" pitchFamily="18" charset="0"/>
              </a:rPr>
              <a:t> and </a:t>
            </a:r>
            <a:r>
              <a:rPr lang="en-GB" sz="1800" dirty="0" err="1" smtClean="0">
                <a:cs typeface="Times New Roman" panose="02020603050405020304" pitchFamily="18" charset="0"/>
              </a:rPr>
              <a:t>JamesCross</a:t>
            </a:r>
            <a:r>
              <a:rPr lang="en-GB" sz="1800" dirty="0" smtClean="0">
                <a:cs typeface="Times New Roman" panose="02020603050405020304" pitchFamily="18" charset="0"/>
              </a:rPr>
              <a:t>, Reverse Engineering and Design Recovery: A Taxonomy, IEEE Software 7(1):13-17, 1990.] </a:t>
            </a:r>
          </a:p>
          <a:p>
            <a:pPr marL="533400" indent="-533400" algn="just">
              <a:lnSpc>
                <a:spcPct val="90000"/>
              </a:lnSpc>
              <a:buFont typeface="Arial" panose="020B0604020202020204" pitchFamily="34" charset="0"/>
              <a:buNone/>
            </a:pPr>
            <a:endParaRPr lang="en-GB" sz="2800" dirty="0">
              <a:cs typeface="Times New Roman" panose="02020603050405020304" pitchFamily="18" charset="0"/>
            </a:endParaRPr>
          </a:p>
        </p:txBody>
      </p:sp>
    </p:spTree>
    <p:extLst>
      <p:ext uri="{BB962C8B-B14F-4D97-AF65-F5344CB8AC3E}">
        <p14:creationId xmlns:p14="http://schemas.microsoft.com/office/powerpoint/2010/main" val="42206237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a:t>
            </a:r>
            <a:r>
              <a:rPr lang="en-US" dirty="0" err="1" smtClean="0"/>
              <a:t>vrs</a:t>
            </a:r>
            <a:r>
              <a:rPr lang="en-US" dirty="0" smtClean="0"/>
              <a:t> Reverse Engineering</a:t>
            </a:r>
            <a:endParaRPr lang="en-US" dirty="0"/>
          </a:p>
        </p:txBody>
      </p:sp>
      <p:pic>
        <p:nvPicPr>
          <p:cNvPr id="7" name="Content Placeholder 6"/>
          <p:cNvPicPr>
            <a:picLocks noGrp="1" noChangeAspect="1"/>
          </p:cNvPicPr>
          <p:nvPr>
            <p:ph idx="1"/>
          </p:nvPr>
        </p:nvPicPr>
        <p:blipFill>
          <a:blip r:embed="rId2" cstate="print"/>
          <a:stretch>
            <a:fillRect/>
          </a:stretch>
        </p:blipFill>
        <p:spPr>
          <a:xfrm>
            <a:off x="2514600" y="2045553"/>
            <a:ext cx="7848600" cy="3983312"/>
          </a:xfrm>
          <a:prstGeom prst="rect">
            <a:avLst/>
          </a:prstGeom>
        </p:spPr>
      </p:pic>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42</a:t>
            </a:fld>
            <a:endParaRPr lang="en-US"/>
          </a:p>
        </p:txBody>
      </p:sp>
    </p:spTree>
    <p:extLst>
      <p:ext uri="{BB962C8B-B14F-4D97-AF65-F5344CB8AC3E}">
        <p14:creationId xmlns:p14="http://schemas.microsoft.com/office/powerpoint/2010/main" val="1450169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1" cy="731838"/>
          </a:xfrm>
        </p:spPr>
        <p:txBody>
          <a:bodyPr>
            <a:normAutofit fontScale="90000"/>
          </a:bodyPr>
          <a:lstStyle/>
          <a:p>
            <a:r>
              <a:rPr lang="en-US" sz="3600" dirty="0" smtClean="0"/>
              <a:t>Differences </a:t>
            </a:r>
            <a:r>
              <a:rPr lang="en-US" sz="3600" dirty="0"/>
              <a:t>Between Forward Engineering and Reverse Engineering</a:t>
            </a:r>
            <a:r>
              <a:rPr lang="en-US" dirty="0"/>
              <a:t/>
            </a:r>
            <a:br>
              <a:rPr lang="en-US" dirty="0"/>
            </a:br>
            <a:endParaRPr lang="en-US" dirty="0"/>
          </a:p>
        </p:txBody>
      </p:sp>
      <p:sp>
        <p:nvSpPr>
          <p:cNvPr id="3" name="Content Placeholder 2"/>
          <p:cNvSpPr>
            <a:spLocks noGrp="1"/>
          </p:cNvSpPr>
          <p:nvPr>
            <p:ph idx="1"/>
          </p:nvPr>
        </p:nvSpPr>
        <p:spPr>
          <a:xfrm>
            <a:off x="609600" y="1600202"/>
            <a:ext cx="10972801" cy="4571998"/>
          </a:xfrm>
        </p:spPr>
        <p:txBody>
          <a:bodyPr>
            <a:normAutofit fontScale="70000" lnSpcReduction="20000"/>
          </a:bodyPr>
          <a:lstStyle/>
          <a:p>
            <a:r>
              <a:rPr lang="en-US" dirty="0" smtClean="0"/>
              <a:t>Forward </a:t>
            </a:r>
            <a:r>
              <a:rPr lang="en-US" dirty="0"/>
              <a:t>engineering begins with the system specification and includes the design and implementation of the developing system. </a:t>
            </a:r>
            <a:endParaRPr lang="en-US" dirty="0" smtClean="0"/>
          </a:p>
          <a:p>
            <a:pPr lvl="1"/>
            <a:r>
              <a:rPr lang="en-US" dirty="0" smtClean="0"/>
              <a:t>On </a:t>
            </a:r>
            <a:r>
              <a:rPr lang="en-US" dirty="0"/>
              <a:t>the contrary, the initial step in reverse engineering starts with the existing system and the development technique for the replacement is based on interpretation.</a:t>
            </a:r>
          </a:p>
          <a:p>
            <a:r>
              <a:rPr lang="en-US" dirty="0"/>
              <a:t>It is always certain to generate a by-product of forward engineering </a:t>
            </a:r>
            <a:endParaRPr lang="en-US" dirty="0" smtClean="0"/>
          </a:p>
          <a:p>
            <a:pPr lvl="1"/>
            <a:r>
              <a:rPr lang="en-US" dirty="0" smtClean="0"/>
              <a:t>but </a:t>
            </a:r>
            <a:r>
              <a:rPr lang="en-US" dirty="0"/>
              <a:t>in the case of reverse engineering, several ideas are generated about the requirement not necessarily generate a product.</a:t>
            </a:r>
          </a:p>
          <a:p>
            <a:r>
              <a:rPr lang="en-US" dirty="0"/>
              <a:t>Forward engineering is prescriptive in nature where the developers need to follow particular rules for the proper results. </a:t>
            </a:r>
            <a:endParaRPr lang="en-US" dirty="0" smtClean="0"/>
          </a:p>
          <a:p>
            <a:pPr lvl="1"/>
            <a:r>
              <a:rPr lang="en-US" dirty="0" smtClean="0"/>
              <a:t>On </a:t>
            </a:r>
            <a:r>
              <a:rPr lang="en-US" dirty="0"/>
              <a:t>the other hand, reverse engineering is adaptive where the engineer has to discover what the developer actually did.</a:t>
            </a:r>
          </a:p>
          <a:p>
            <a:r>
              <a:rPr lang="en-US" dirty="0"/>
              <a:t>Forward engineering consumes more time as compared to the reverse engineering.</a:t>
            </a:r>
          </a:p>
          <a:p>
            <a:r>
              <a:rPr lang="en-US" dirty="0"/>
              <a:t>The final product of forward engineering must be complete and exact. As against, reverse engineering model can be imperfect, retrieved partial information is still useful.</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43</a:t>
            </a:fld>
            <a:endParaRPr lang="en-US"/>
          </a:p>
        </p:txBody>
      </p:sp>
    </p:spTree>
    <p:extLst>
      <p:ext uri="{BB962C8B-B14F-4D97-AF65-F5344CB8AC3E}">
        <p14:creationId xmlns:p14="http://schemas.microsoft.com/office/powerpoint/2010/main" val="42628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a:xfrm>
            <a:off x="406400" y="228600"/>
            <a:ext cx="11785600" cy="1143000"/>
          </a:xfrm>
        </p:spPr>
        <p:txBody>
          <a:bodyPr>
            <a:normAutofit/>
          </a:bodyPr>
          <a:lstStyle/>
          <a:p>
            <a:pPr algn="l"/>
            <a:r>
              <a:rPr lang="en-US" sz="4000" dirty="0" smtClean="0"/>
              <a:t>             Two </a:t>
            </a:r>
            <a:r>
              <a:rPr lang="en-US" sz="4000" dirty="0"/>
              <a:t>Approaches </a:t>
            </a:r>
            <a:r>
              <a:rPr lang="en-US" sz="4000" dirty="0" smtClean="0"/>
              <a:t>for Analysis &amp; Design</a:t>
            </a:r>
            <a:endParaRPr lang="en-US" sz="4000" dirty="0"/>
          </a:p>
        </p:txBody>
      </p:sp>
      <p:sp>
        <p:nvSpPr>
          <p:cNvPr id="273413" name="Rectangle 5"/>
          <p:cNvSpPr>
            <a:spLocks noGrp="1" noChangeArrowheads="1"/>
          </p:cNvSpPr>
          <p:nvPr>
            <p:ph idx="1"/>
          </p:nvPr>
        </p:nvSpPr>
        <p:spPr>
          <a:xfrm>
            <a:off x="406400" y="1600200"/>
            <a:ext cx="11176000" cy="4800600"/>
          </a:xfrm>
        </p:spPr>
        <p:txBody>
          <a:bodyPr>
            <a:noAutofit/>
          </a:bodyPr>
          <a:lstStyle/>
          <a:p>
            <a:pPr marL="342900" lvl="1" indent="-342900">
              <a:lnSpc>
                <a:spcPct val="80000"/>
              </a:lnSpc>
              <a:buFontTx/>
              <a:buChar char="•"/>
            </a:pPr>
            <a:r>
              <a:rPr lang="en-US" sz="2400" dirty="0" smtClean="0">
                <a:solidFill>
                  <a:srgbClr val="0099CC"/>
                </a:solidFill>
              </a:rPr>
              <a:t> </a:t>
            </a:r>
            <a:r>
              <a:rPr lang="en-US" dirty="0" smtClean="0">
                <a:solidFill>
                  <a:srgbClr val="0099CC"/>
                </a:solidFill>
              </a:rPr>
              <a:t>Traditional Approach: </a:t>
            </a:r>
            <a:r>
              <a:rPr lang="en-US" dirty="0" smtClean="0"/>
              <a:t>SSAD(System </a:t>
            </a:r>
            <a:r>
              <a:rPr lang="en-US" dirty="0"/>
              <a:t>Structured Analysis and Design)</a:t>
            </a:r>
          </a:p>
          <a:p>
            <a:pPr lvl="2"/>
            <a:r>
              <a:rPr lang="en-US" dirty="0" smtClean="0"/>
              <a:t>Structured </a:t>
            </a:r>
            <a:r>
              <a:rPr lang="en-US" dirty="0"/>
              <a:t>Analysis (SA), resulting in a logical design, drawn as a set of </a:t>
            </a:r>
            <a:r>
              <a:rPr lang="en-US" b="1" dirty="0"/>
              <a:t>data flow diagrams</a:t>
            </a:r>
            <a:endParaRPr lang="en-US" dirty="0"/>
          </a:p>
          <a:p>
            <a:pPr lvl="2"/>
            <a:r>
              <a:rPr lang="en-US" dirty="0"/>
              <a:t>Structured Design (SD) transforming the logical design into a program structure drawn as a set of </a:t>
            </a:r>
            <a:r>
              <a:rPr lang="en-US" b="1" dirty="0"/>
              <a:t>structure charts</a:t>
            </a:r>
            <a:endParaRPr lang="en-US" dirty="0"/>
          </a:p>
          <a:p>
            <a:pPr lvl="1">
              <a:lnSpc>
                <a:spcPct val="80000"/>
              </a:lnSpc>
            </a:pPr>
            <a:endParaRPr lang="en-US" sz="2400" dirty="0"/>
          </a:p>
          <a:p>
            <a:pPr marL="342900" lvl="1" indent="-342900">
              <a:lnSpc>
                <a:spcPct val="80000"/>
              </a:lnSpc>
              <a:buFont typeface="Arial" panose="020B0604020202020204" pitchFamily="34" charset="0"/>
              <a:buChar char="•"/>
            </a:pPr>
            <a:r>
              <a:rPr lang="en-US" dirty="0" smtClean="0">
                <a:solidFill>
                  <a:srgbClr val="0099CC"/>
                </a:solidFill>
              </a:rPr>
              <a:t>OOAD</a:t>
            </a:r>
            <a:r>
              <a:rPr lang="en-US" dirty="0" smtClean="0"/>
              <a:t>(Object Oriented Analysis </a:t>
            </a:r>
            <a:r>
              <a:rPr lang="en-US" dirty="0"/>
              <a:t>and Design</a:t>
            </a:r>
            <a:r>
              <a:rPr lang="en-US" dirty="0" smtClean="0"/>
              <a:t>)</a:t>
            </a:r>
            <a:endParaRPr lang="en-US" dirty="0" smtClean="0">
              <a:solidFill>
                <a:srgbClr val="0099CC"/>
              </a:solidFill>
            </a:endParaRPr>
          </a:p>
          <a:p>
            <a:pPr lvl="2">
              <a:lnSpc>
                <a:spcPct val="80000"/>
              </a:lnSpc>
            </a:pPr>
            <a:r>
              <a:rPr lang="en-GB" dirty="0"/>
              <a:t>Designing systems using self-contained objects and object classes</a:t>
            </a:r>
          </a:p>
          <a:p>
            <a:pPr>
              <a:lnSpc>
                <a:spcPct val="80000"/>
              </a:lnSpc>
            </a:pPr>
            <a:endParaRPr lang="en-US" sz="2400" dirty="0">
              <a:solidFill>
                <a:srgbClr val="0099CC"/>
              </a:solidFill>
            </a:endParaRPr>
          </a:p>
        </p:txBody>
      </p:sp>
      <p:sp>
        <p:nvSpPr>
          <p:cNvPr id="3" name="Date Placeholder 2"/>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5" name="Slide Number Placeholder 4"/>
          <p:cNvSpPr>
            <a:spLocks noGrp="1"/>
          </p:cNvSpPr>
          <p:nvPr>
            <p:ph type="sldNum" sz="quarter" idx="12"/>
          </p:nvPr>
        </p:nvSpPr>
        <p:spPr/>
        <p:txBody>
          <a:bodyPr/>
          <a:lstStyle/>
          <a:p>
            <a:fld id="{59DDC75D-93E5-4DB4-B421-2EDF4DE90D31}" type="slidenum">
              <a:rPr lang="en-US"/>
              <a:pPr/>
              <a:t>44</a:t>
            </a:fld>
            <a:endParaRPr lang="en-US"/>
          </a:p>
        </p:txBody>
      </p:sp>
      <p:sp>
        <p:nvSpPr>
          <p:cNvPr id="6"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spTree>
    <p:extLst>
      <p:ext uri="{BB962C8B-B14F-4D97-AF65-F5344CB8AC3E}">
        <p14:creationId xmlns:p14="http://schemas.microsoft.com/office/powerpoint/2010/main" val="11682731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4"/>
          <p:cNvSpPr>
            <a:spLocks noGrp="1" noChangeArrowheads="1"/>
          </p:cNvSpPr>
          <p:nvPr>
            <p:ph type="title"/>
          </p:nvPr>
        </p:nvSpPr>
        <p:spPr>
          <a:xfrm>
            <a:off x="508000" y="228600"/>
            <a:ext cx="10972800" cy="1143000"/>
          </a:xfrm>
        </p:spPr>
        <p:txBody>
          <a:bodyPr/>
          <a:lstStyle/>
          <a:p>
            <a:r>
              <a:rPr lang="en-US" dirty="0"/>
              <a:t>Structured Analysis</a:t>
            </a:r>
          </a:p>
        </p:txBody>
      </p:sp>
      <p:sp>
        <p:nvSpPr>
          <p:cNvPr id="280581" name="Rectangle 5"/>
          <p:cNvSpPr>
            <a:spLocks noGrp="1" noChangeArrowheads="1"/>
          </p:cNvSpPr>
          <p:nvPr>
            <p:ph idx="1"/>
          </p:nvPr>
        </p:nvSpPr>
        <p:spPr>
          <a:xfrm>
            <a:off x="406400" y="1447801"/>
            <a:ext cx="10972800" cy="4908551"/>
          </a:xfrm>
        </p:spPr>
        <p:txBody>
          <a:bodyPr>
            <a:normAutofit fontScale="85000" lnSpcReduction="20000"/>
          </a:bodyPr>
          <a:lstStyle/>
          <a:p>
            <a:r>
              <a:rPr lang="en-US" sz="2800" dirty="0" smtClean="0"/>
              <a:t>Is </a:t>
            </a:r>
            <a:r>
              <a:rPr lang="en-US" sz="2800" dirty="0"/>
              <a:t>a development method </a:t>
            </a:r>
            <a:r>
              <a:rPr lang="en-US" sz="2800" dirty="0" smtClean="0"/>
              <a:t>to </a:t>
            </a:r>
            <a:r>
              <a:rPr lang="en-US" sz="2800" dirty="0"/>
              <a:t>understand the system and its activities in a </a:t>
            </a:r>
            <a:r>
              <a:rPr lang="en-US" sz="2800" dirty="0">
                <a:solidFill>
                  <a:srgbClr val="FF0000"/>
                </a:solidFill>
              </a:rPr>
              <a:t>logical</a:t>
            </a:r>
            <a:r>
              <a:rPr lang="en-US" sz="2800" dirty="0"/>
              <a:t> way.</a:t>
            </a:r>
          </a:p>
          <a:p>
            <a:r>
              <a:rPr lang="en-US" sz="2800" dirty="0"/>
              <a:t>It is a systematic </a:t>
            </a:r>
            <a:r>
              <a:rPr lang="en-US" sz="2800" dirty="0" smtClean="0"/>
              <a:t>approach that </a:t>
            </a:r>
            <a:r>
              <a:rPr lang="en-US" sz="2800" dirty="0"/>
              <a:t>analyze and refine </a:t>
            </a:r>
            <a:r>
              <a:rPr lang="en-US" sz="2800" dirty="0" smtClean="0"/>
              <a:t>objectives </a:t>
            </a:r>
            <a:r>
              <a:rPr lang="en-US" sz="2800" dirty="0"/>
              <a:t>of an </a:t>
            </a:r>
            <a:r>
              <a:rPr lang="en-US" sz="2800" dirty="0" smtClean="0"/>
              <a:t>system </a:t>
            </a:r>
          </a:p>
          <a:p>
            <a:r>
              <a:rPr lang="en-US" sz="2800" dirty="0" smtClean="0"/>
              <a:t>It </a:t>
            </a:r>
            <a:r>
              <a:rPr lang="en-US" sz="2800" dirty="0"/>
              <a:t>has following attributes −</a:t>
            </a:r>
          </a:p>
          <a:p>
            <a:pPr lvl="1"/>
            <a:r>
              <a:rPr lang="en-US" sz="2400" dirty="0"/>
              <a:t>It is graphic which specifies the presentation of application.</a:t>
            </a:r>
          </a:p>
          <a:p>
            <a:pPr lvl="1"/>
            <a:r>
              <a:rPr lang="en-US" sz="2400" dirty="0"/>
              <a:t>It divides the processes so that it gives a clear picture of system flow.</a:t>
            </a:r>
          </a:p>
          <a:p>
            <a:pPr lvl="1"/>
            <a:r>
              <a:rPr lang="en-US" sz="2400" dirty="0"/>
              <a:t>It is </a:t>
            </a:r>
            <a:r>
              <a:rPr lang="en-US" sz="2400" dirty="0">
                <a:solidFill>
                  <a:srgbClr val="FF0000"/>
                </a:solidFill>
              </a:rPr>
              <a:t>logical</a:t>
            </a:r>
            <a:r>
              <a:rPr lang="en-US" sz="2400" dirty="0"/>
              <a:t> rather than physical </a:t>
            </a:r>
            <a:endParaRPr lang="en-US" sz="2400" dirty="0" smtClean="0"/>
          </a:p>
          <a:p>
            <a:pPr lvl="1"/>
            <a:r>
              <a:rPr lang="en-US" sz="2400" dirty="0" smtClean="0"/>
              <a:t>It </a:t>
            </a:r>
            <a:r>
              <a:rPr lang="en-US" sz="2400" dirty="0"/>
              <a:t>is an approach that works from high-level overviews to lower-level details.</a:t>
            </a:r>
          </a:p>
          <a:p>
            <a:r>
              <a:rPr lang="en-US" sz="2800" dirty="0"/>
              <a:t>Structured Analysis </a:t>
            </a:r>
            <a:r>
              <a:rPr lang="en-US" sz="2800" dirty="0" smtClean="0"/>
              <a:t>Tools and </a:t>
            </a:r>
            <a:r>
              <a:rPr lang="en-US" sz="2800" dirty="0"/>
              <a:t>techniques </a:t>
            </a:r>
            <a:r>
              <a:rPr lang="en-US" sz="2800" dirty="0" smtClean="0"/>
              <a:t>used </a:t>
            </a:r>
            <a:r>
              <a:rPr lang="en-US" sz="2800" dirty="0"/>
              <a:t>for system </a:t>
            </a:r>
            <a:r>
              <a:rPr lang="en-US" sz="2800" dirty="0" smtClean="0"/>
              <a:t>development: </a:t>
            </a:r>
          </a:p>
          <a:p>
            <a:pPr lvl="1"/>
            <a:r>
              <a:rPr lang="en-US" sz="2400" b="1" dirty="0" smtClean="0">
                <a:solidFill>
                  <a:srgbClr val="FF0000"/>
                </a:solidFill>
              </a:rPr>
              <a:t>Data </a:t>
            </a:r>
            <a:r>
              <a:rPr lang="en-US" sz="2400" b="1" dirty="0">
                <a:solidFill>
                  <a:srgbClr val="FF0000"/>
                </a:solidFill>
              </a:rPr>
              <a:t>Flow </a:t>
            </a:r>
            <a:r>
              <a:rPr lang="en-US" sz="2400" b="1" dirty="0" smtClean="0">
                <a:solidFill>
                  <a:srgbClr val="FF0000"/>
                </a:solidFill>
              </a:rPr>
              <a:t>Diagrams</a:t>
            </a:r>
          </a:p>
          <a:p>
            <a:pPr lvl="1"/>
            <a:r>
              <a:rPr lang="en-US" sz="2400" b="1" dirty="0" smtClean="0">
                <a:solidFill>
                  <a:srgbClr val="FF0000"/>
                </a:solidFill>
              </a:rPr>
              <a:t>Entity Relation Diagram</a:t>
            </a:r>
            <a:endParaRPr lang="en-US" sz="2400" b="1" dirty="0">
              <a:solidFill>
                <a:srgbClr val="FF0000"/>
              </a:solidFill>
            </a:endParaRPr>
          </a:p>
          <a:p>
            <a:pPr lvl="1"/>
            <a:r>
              <a:rPr lang="en-US" sz="2400" dirty="0"/>
              <a:t>Data Dictionary</a:t>
            </a:r>
          </a:p>
          <a:p>
            <a:pPr lvl="1"/>
            <a:r>
              <a:rPr lang="en-US" sz="2400" dirty="0"/>
              <a:t>Decision Trees</a:t>
            </a:r>
          </a:p>
          <a:p>
            <a:pPr lvl="1"/>
            <a:r>
              <a:rPr lang="en-US" sz="2400" dirty="0" smtClean="0"/>
              <a:t>Structured </a:t>
            </a:r>
            <a:r>
              <a:rPr lang="en-US" sz="2400" dirty="0"/>
              <a:t>English</a:t>
            </a:r>
          </a:p>
          <a:p>
            <a:pPr lvl="1"/>
            <a:r>
              <a:rPr lang="en-US" sz="2400" dirty="0" err="1"/>
              <a:t>Pseudocode</a:t>
            </a:r>
            <a:endParaRPr lang="en-US" sz="2400" dirty="0"/>
          </a:p>
        </p:txBody>
      </p:sp>
      <p:sp>
        <p:nvSpPr>
          <p:cNvPr id="2" name="Date Placeholder 1"/>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5" name="Slide Number Placeholder 4"/>
          <p:cNvSpPr>
            <a:spLocks noGrp="1"/>
          </p:cNvSpPr>
          <p:nvPr>
            <p:ph type="sldNum" sz="quarter" idx="12"/>
          </p:nvPr>
        </p:nvSpPr>
        <p:spPr/>
        <p:txBody>
          <a:bodyPr/>
          <a:lstStyle/>
          <a:p>
            <a:fld id="{39E18519-2045-43FC-914F-FFE451AC2EF6}" type="slidenum">
              <a:rPr lang="en-US"/>
              <a:pPr/>
              <a:t>45</a:t>
            </a:fld>
            <a:endParaRPr lang="en-US"/>
          </a:p>
        </p:txBody>
      </p:sp>
      <p:sp>
        <p:nvSpPr>
          <p:cNvPr id="6"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spTree>
    <p:extLst>
      <p:ext uri="{BB962C8B-B14F-4D97-AF65-F5344CB8AC3E}">
        <p14:creationId xmlns:p14="http://schemas.microsoft.com/office/powerpoint/2010/main" val="4035632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4"/>
          <p:cNvSpPr>
            <a:spLocks noGrp="1" noChangeArrowheads="1"/>
          </p:cNvSpPr>
          <p:nvPr>
            <p:ph type="title"/>
          </p:nvPr>
        </p:nvSpPr>
        <p:spPr>
          <a:xfrm>
            <a:off x="508000" y="228600"/>
            <a:ext cx="10972800" cy="1143000"/>
          </a:xfrm>
        </p:spPr>
        <p:txBody>
          <a:bodyPr/>
          <a:lstStyle/>
          <a:p>
            <a:r>
              <a:rPr lang="en-US" dirty="0"/>
              <a:t>Structured Analysis</a:t>
            </a:r>
          </a:p>
        </p:txBody>
      </p:sp>
      <p:sp>
        <p:nvSpPr>
          <p:cNvPr id="280581" name="Rectangle 5"/>
          <p:cNvSpPr>
            <a:spLocks noGrp="1" noChangeArrowheads="1"/>
          </p:cNvSpPr>
          <p:nvPr>
            <p:ph idx="1"/>
          </p:nvPr>
        </p:nvSpPr>
        <p:spPr>
          <a:xfrm>
            <a:off x="406400" y="1447801"/>
            <a:ext cx="6299200" cy="4525963"/>
          </a:xfrm>
        </p:spPr>
        <p:txBody>
          <a:bodyPr>
            <a:normAutofit fontScale="92500" lnSpcReduction="10000"/>
          </a:bodyPr>
          <a:lstStyle/>
          <a:p>
            <a:pPr algn="just"/>
            <a:r>
              <a:rPr lang="en-US" sz="2800" b="1" dirty="0"/>
              <a:t>Data design</a:t>
            </a:r>
            <a:r>
              <a:rPr lang="en-US" sz="2800" dirty="0"/>
              <a:t> transforms ERD in to data structures </a:t>
            </a:r>
            <a:endParaRPr lang="en-US" sz="2800" dirty="0" smtClean="0"/>
          </a:p>
          <a:p>
            <a:pPr algn="just"/>
            <a:r>
              <a:rPr lang="en-US" sz="2800" b="1" dirty="0" smtClean="0"/>
              <a:t>Architectural </a:t>
            </a:r>
            <a:r>
              <a:rPr lang="en-US" sz="2800" b="1" dirty="0"/>
              <a:t>design</a:t>
            </a:r>
            <a:r>
              <a:rPr lang="en-US" sz="2800" dirty="0"/>
              <a:t> </a:t>
            </a:r>
            <a:r>
              <a:rPr lang="en-US" sz="2800" dirty="0" smtClean="0"/>
              <a:t>- higher-level </a:t>
            </a:r>
            <a:r>
              <a:rPr lang="en-US" sz="2800" dirty="0"/>
              <a:t>structure of the </a:t>
            </a:r>
            <a:r>
              <a:rPr lang="en-US" sz="2800" dirty="0" smtClean="0"/>
              <a:t>system that depicts </a:t>
            </a:r>
            <a:r>
              <a:rPr lang="en-US" sz="2800" dirty="0"/>
              <a:t>the relationship between the </a:t>
            </a:r>
            <a:r>
              <a:rPr lang="en-US" sz="2800" dirty="0" smtClean="0"/>
              <a:t>modules </a:t>
            </a:r>
            <a:r>
              <a:rPr lang="en-US" sz="2800" dirty="0"/>
              <a:t>of the </a:t>
            </a:r>
            <a:r>
              <a:rPr lang="en-US" sz="2800" dirty="0" smtClean="0"/>
              <a:t>system</a:t>
            </a:r>
          </a:p>
          <a:p>
            <a:pPr algn="just"/>
            <a:r>
              <a:rPr lang="en-US" sz="2800" b="1" dirty="0"/>
              <a:t>Interface design</a:t>
            </a:r>
            <a:r>
              <a:rPr lang="en-US" sz="2800" dirty="0"/>
              <a:t>  defines interaction of people with the </a:t>
            </a:r>
            <a:r>
              <a:rPr lang="en-US" sz="2800" dirty="0" smtClean="0"/>
              <a:t>system</a:t>
            </a:r>
          </a:p>
          <a:p>
            <a:pPr algn="just"/>
            <a:r>
              <a:rPr lang="en-US" sz="2800" b="1" dirty="0" smtClean="0"/>
              <a:t>Procedural </a:t>
            </a:r>
            <a:r>
              <a:rPr lang="en-US" sz="2800" b="1" dirty="0"/>
              <a:t>design</a:t>
            </a:r>
            <a:r>
              <a:rPr lang="en-US" sz="2800" dirty="0"/>
              <a:t> transforms the </a:t>
            </a:r>
            <a:r>
              <a:rPr lang="en-US" sz="2800" dirty="0" smtClean="0"/>
              <a:t>modules </a:t>
            </a:r>
            <a:r>
              <a:rPr lang="en-US" sz="2800" dirty="0"/>
              <a:t>of the system architecture in to  </a:t>
            </a:r>
            <a:r>
              <a:rPr lang="en-US" sz="2800" dirty="0">
                <a:hlinkClick r:id="rId2"/>
              </a:rPr>
              <a:t>Pseudo-code or Flow Chart </a:t>
            </a:r>
            <a:endParaRPr lang="en-US" sz="2800" dirty="0"/>
          </a:p>
        </p:txBody>
      </p:sp>
      <p:sp>
        <p:nvSpPr>
          <p:cNvPr id="2" name="Date Placeholder 1"/>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5" name="Slide Number Placeholder 4"/>
          <p:cNvSpPr>
            <a:spLocks noGrp="1"/>
          </p:cNvSpPr>
          <p:nvPr>
            <p:ph type="sldNum" sz="quarter" idx="12"/>
          </p:nvPr>
        </p:nvSpPr>
        <p:spPr/>
        <p:txBody>
          <a:bodyPr/>
          <a:lstStyle/>
          <a:p>
            <a:fld id="{39E18519-2045-43FC-914F-FFE451AC2EF6}" type="slidenum">
              <a:rPr lang="en-US"/>
              <a:pPr/>
              <a:t>46</a:t>
            </a:fld>
            <a:endParaRPr lang="en-US"/>
          </a:p>
        </p:txBody>
      </p:sp>
      <p:sp>
        <p:nvSpPr>
          <p:cNvPr id="6"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pic>
        <p:nvPicPr>
          <p:cNvPr id="3" name="Picture 2"/>
          <p:cNvPicPr>
            <a:picLocks noChangeAspect="1"/>
          </p:cNvPicPr>
          <p:nvPr/>
        </p:nvPicPr>
        <p:blipFill>
          <a:blip r:embed="rId3" cstate="print"/>
          <a:stretch>
            <a:fillRect/>
          </a:stretch>
        </p:blipFill>
        <p:spPr>
          <a:xfrm>
            <a:off x="7438594" y="1748501"/>
            <a:ext cx="4143807" cy="4572000"/>
          </a:xfrm>
          <a:prstGeom prst="rect">
            <a:avLst/>
          </a:prstGeom>
        </p:spPr>
      </p:pic>
    </p:spTree>
    <p:extLst>
      <p:ext uri="{BB962C8B-B14F-4D97-AF65-F5344CB8AC3E}">
        <p14:creationId xmlns:p14="http://schemas.microsoft.com/office/powerpoint/2010/main" val="3395814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Diagrams</a:t>
            </a:r>
          </a:p>
        </p:txBody>
      </p:sp>
      <p:sp>
        <p:nvSpPr>
          <p:cNvPr id="3" name="Content Placeholder 2"/>
          <p:cNvSpPr>
            <a:spLocks noGrp="1"/>
          </p:cNvSpPr>
          <p:nvPr>
            <p:ph idx="1"/>
          </p:nvPr>
        </p:nvSpPr>
        <p:spPr>
          <a:xfrm>
            <a:off x="609600" y="1434698"/>
            <a:ext cx="10972801" cy="4525963"/>
          </a:xfrm>
        </p:spPr>
        <p:txBody>
          <a:bodyPr>
            <a:noAutofit/>
          </a:bodyPr>
          <a:lstStyle/>
          <a:p>
            <a:r>
              <a:rPr lang="en-US" sz="2400" dirty="0"/>
              <a:t>A control flow diagram helps </a:t>
            </a:r>
            <a:r>
              <a:rPr lang="en-US" sz="2400" dirty="0" smtClean="0"/>
              <a:t>to understand </a:t>
            </a:r>
            <a:r>
              <a:rPr lang="en-US" sz="2400" dirty="0"/>
              <a:t>the detail of a </a:t>
            </a:r>
            <a:r>
              <a:rPr lang="en-US" sz="2400" dirty="0" smtClean="0"/>
              <a:t>process.</a:t>
            </a:r>
          </a:p>
          <a:p>
            <a:r>
              <a:rPr lang="en-US" sz="2400" dirty="0" smtClean="0"/>
              <a:t>It </a:t>
            </a:r>
            <a:r>
              <a:rPr lang="en-US" sz="2400" dirty="0"/>
              <a:t>shows us where control starts and ends and where it may branch off in another direction, given certain situations</a:t>
            </a:r>
            <a:r>
              <a:rPr lang="en-US" sz="2400" dirty="0" smtClean="0"/>
              <a:t>.</a:t>
            </a:r>
          </a:p>
          <a:p>
            <a:r>
              <a:rPr lang="en-US" sz="2400" i="1" dirty="0" smtClean="0"/>
              <a:t>Let's </a:t>
            </a:r>
            <a:r>
              <a:rPr lang="en-US" sz="2400" i="1" dirty="0"/>
              <a:t>say you are working on software to start a machine. What happens if the engine is flooded, or a spark plug is broken? Control then changes the flow to other parts of the software. </a:t>
            </a:r>
            <a:endParaRPr lang="en-US" sz="2400" i="1" dirty="0" smtClean="0"/>
          </a:p>
          <a:p>
            <a:r>
              <a:rPr lang="en-US" sz="2400" dirty="0" smtClean="0"/>
              <a:t>We </a:t>
            </a:r>
            <a:r>
              <a:rPr lang="en-US" sz="2400" dirty="0"/>
              <a:t>can represent these branches with a diagram. The flow diagram is helpful because it can be understood by both stakeholders and systems professionals. </a:t>
            </a:r>
            <a:endParaRPr lang="en-US" sz="2400" dirty="0" smtClean="0"/>
          </a:p>
          <a:p>
            <a:r>
              <a:rPr lang="en-US" sz="2400" dirty="0" smtClean="0"/>
              <a:t>Although </a:t>
            </a:r>
            <a:r>
              <a:rPr lang="en-US" sz="2400" dirty="0"/>
              <a:t>some of the symbols might not be fully understood by the layperson, they can still grasp the general concept.</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47</a:t>
            </a:fld>
            <a:endParaRPr lang="en-US"/>
          </a:p>
        </p:txBody>
      </p:sp>
    </p:spTree>
    <p:extLst>
      <p:ext uri="{BB962C8B-B14F-4D97-AF65-F5344CB8AC3E}">
        <p14:creationId xmlns:p14="http://schemas.microsoft.com/office/powerpoint/2010/main" val="1456579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Diagrams</a:t>
            </a:r>
          </a:p>
        </p:txBody>
      </p:sp>
      <p:sp>
        <p:nvSpPr>
          <p:cNvPr id="3" name="Content Placeholder 2"/>
          <p:cNvSpPr>
            <a:spLocks noGrp="1"/>
          </p:cNvSpPr>
          <p:nvPr>
            <p:ph idx="1"/>
          </p:nvPr>
        </p:nvSpPr>
        <p:spPr/>
        <p:txBody>
          <a:bodyPr>
            <a:noAutofit/>
          </a:bodyPr>
          <a:lstStyle/>
          <a:p>
            <a:r>
              <a:rPr lang="en-US" sz="2400" dirty="0"/>
              <a:t>Even to the non-IT person, it is fairly clear that the software will attempt to start engines. </a:t>
            </a:r>
            <a:endParaRPr lang="en-US" sz="2400" dirty="0" smtClean="0"/>
          </a:p>
          <a:p>
            <a:r>
              <a:rPr lang="en-US" sz="2400" dirty="0" smtClean="0"/>
              <a:t>If </a:t>
            </a:r>
            <a:r>
              <a:rPr lang="en-US" sz="2400" dirty="0"/>
              <a:t>errors occur, then it will branch off into different directions. </a:t>
            </a:r>
          </a:p>
          <a:p>
            <a:r>
              <a:rPr lang="en-US" sz="2400" dirty="0" smtClean="0"/>
              <a:t>The </a:t>
            </a:r>
            <a:r>
              <a:rPr lang="en-US" sz="2400" dirty="0"/>
              <a:t>general flow should make </a:t>
            </a:r>
            <a:r>
              <a:rPr lang="en-US" sz="2400" dirty="0" smtClean="0"/>
              <a:t>sense</a:t>
            </a:r>
            <a:endParaRPr lang="en-US" sz="2400" dirty="0"/>
          </a:p>
          <a:p>
            <a:pPr lvl="1"/>
            <a:r>
              <a:rPr lang="en-US" sz="2400" dirty="0" smtClean="0"/>
              <a:t>Try to start the engines</a:t>
            </a:r>
          </a:p>
          <a:p>
            <a:pPr lvl="1"/>
            <a:r>
              <a:rPr lang="en-US" sz="2400" dirty="0" smtClean="0"/>
              <a:t>Run a problem check</a:t>
            </a:r>
          </a:p>
          <a:p>
            <a:pPr lvl="1"/>
            <a:r>
              <a:rPr lang="en-US" sz="2400" dirty="0" smtClean="0"/>
              <a:t>Display alerts if it can't start</a:t>
            </a:r>
          </a:p>
          <a:p>
            <a:pPr lvl="1"/>
            <a:r>
              <a:rPr lang="en-US" sz="2400" dirty="0" smtClean="0"/>
              <a:t>Disengage the clutch</a:t>
            </a:r>
          </a:p>
          <a:p>
            <a:pPr lvl="1"/>
            <a:r>
              <a:rPr lang="en-US" sz="2400" dirty="0" smtClean="0"/>
              <a:t>Try restarting</a:t>
            </a:r>
          </a:p>
          <a:p>
            <a:pPr lvl="1"/>
            <a:r>
              <a:rPr lang="en-US" sz="2400" dirty="0" smtClean="0"/>
              <a:t>But what about the vertical lines and dashed arrows?</a:t>
            </a:r>
            <a:endParaRPr lang="en-US" sz="2400"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48</a:t>
            </a:fld>
            <a:endParaRPr lang="en-US"/>
          </a:p>
        </p:txBody>
      </p:sp>
    </p:spTree>
    <p:extLst>
      <p:ext uri="{BB962C8B-B14F-4D97-AF65-F5344CB8AC3E}">
        <p14:creationId xmlns:p14="http://schemas.microsoft.com/office/powerpoint/2010/main" val="9990787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Control</a:t>
            </a:r>
            <a:r>
              <a:rPr lang="en-US" dirty="0"/>
              <a:t> </a:t>
            </a:r>
            <a:r>
              <a:rPr lang="en-US" dirty="0">
                <a:latin typeface="+mj-lt"/>
              </a:rPr>
              <a:t>Flow </a:t>
            </a:r>
            <a:r>
              <a:rPr lang="en-US" dirty="0" smtClean="0">
                <a:latin typeface="+mj-lt"/>
              </a:rPr>
              <a:t>Diagram</a:t>
            </a:r>
            <a:endParaRPr lang="en-US" dirty="0">
              <a:latin typeface="+mj-lt"/>
            </a:endParaRPr>
          </a:p>
        </p:txBody>
      </p:sp>
      <p:pic>
        <p:nvPicPr>
          <p:cNvPr id="8" name="Content Placeholder 7"/>
          <p:cNvPicPr>
            <a:picLocks noGrp="1" noChangeAspect="1"/>
          </p:cNvPicPr>
          <p:nvPr>
            <p:ph sz="half" idx="1"/>
          </p:nvPr>
        </p:nvPicPr>
        <p:blipFill>
          <a:blip r:embed="rId2" cstate="print"/>
          <a:stretch>
            <a:fillRect/>
          </a:stretch>
        </p:blipFill>
        <p:spPr>
          <a:xfrm>
            <a:off x="6324601" y="1616712"/>
            <a:ext cx="5763424" cy="4739640"/>
          </a:xfrm>
          <a:prstGeom prst="rect">
            <a:avLst/>
          </a:prstGeom>
        </p:spPr>
      </p:pic>
      <p:sp>
        <p:nvSpPr>
          <p:cNvPr id="13" name="Content Placeholder 12"/>
          <p:cNvSpPr>
            <a:spLocks noGrp="1"/>
          </p:cNvSpPr>
          <p:nvPr>
            <p:ph sz="half" idx="2"/>
          </p:nvPr>
        </p:nvSpPr>
        <p:spPr>
          <a:xfrm>
            <a:off x="533400" y="1530719"/>
            <a:ext cx="5715001" cy="5190758"/>
          </a:xfrm>
        </p:spPr>
        <p:txBody>
          <a:bodyPr>
            <a:noAutofit/>
          </a:bodyPr>
          <a:lstStyle/>
          <a:p>
            <a:r>
              <a:rPr lang="en-US" sz="2400" dirty="0"/>
              <a:t>Keeping with the idea of an engine-start program, the following shows flow through the software</a:t>
            </a:r>
            <a:r>
              <a:rPr lang="en-US" sz="2400" dirty="0" smtClean="0"/>
              <a:t>:</a:t>
            </a:r>
          </a:p>
          <a:p>
            <a:r>
              <a:rPr lang="en-US" sz="2400" b="1" dirty="0"/>
              <a:t>Vertical Bar</a:t>
            </a:r>
          </a:p>
          <a:p>
            <a:pPr lvl="1"/>
            <a:r>
              <a:rPr lang="en-US" dirty="0"/>
              <a:t>The vertical bar indicates </a:t>
            </a:r>
            <a:r>
              <a:rPr lang="en-US" dirty="0">
                <a:solidFill>
                  <a:srgbClr val="FF0000"/>
                </a:solidFill>
              </a:rPr>
              <a:t>input or output</a:t>
            </a:r>
            <a:r>
              <a:rPr lang="en-US" dirty="0"/>
              <a:t> from the current control </a:t>
            </a:r>
            <a:r>
              <a:rPr lang="en-US" dirty="0" smtClean="0"/>
              <a:t>specification.</a:t>
            </a:r>
          </a:p>
          <a:p>
            <a:pPr lvl="1"/>
            <a:r>
              <a:rPr lang="en-US" dirty="0" smtClean="0"/>
              <a:t>Think </a:t>
            </a:r>
            <a:r>
              <a:rPr lang="en-US" dirty="0"/>
              <a:t>of the bar as a window INTO or OUT OF the entire specification/flow. Additional notes, including an arrow, indicate further detail of the flow through that window</a:t>
            </a:r>
            <a:r>
              <a:rPr lang="en-US" dirty="0" smtClean="0"/>
              <a:t>.</a:t>
            </a:r>
          </a:p>
          <a:p>
            <a:pPr lvl="1"/>
            <a:endParaRPr lang="en-US" dirty="0" smtClean="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49</a:t>
            </a:fld>
            <a:endParaRPr lang="en-US"/>
          </a:p>
        </p:txBody>
      </p:sp>
    </p:spTree>
    <p:extLst>
      <p:ext uri="{BB962C8B-B14F-4D97-AF65-F5344CB8AC3E}">
        <p14:creationId xmlns:p14="http://schemas.microsoft.com/office/powerpoint/2010/main" val="2066894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22045" y="365127"/>
            <a:ext cx="10030387" cy="1325563"/>
          </a:xfrm>
          <a:noFill/>
        </p:spPr>
        <p:txBody>
          <a:bodyPr/>
          <a:lstStyle/>
          <a:p>
            <a:r>
              <a:rPr lang="en-US" dirty="0" smtClean="0">
                <a:latin typeface="Arial" charset="0"/>
                <a:cs typeface="Arial" charset="0"/>
              </a:rPr>
              <a:t>Requirement Definitions and Specifications </a:t>
            </a:r>
            <a:r>
              <a:rPr lang="en-US" sz="3200" dirty="0" smtClean="0">
                <a:latin typeface="Arial" charset="0"/>
                <a:cs typeface="Arial" charset="0"/>
              </a:rPr>
              <a:t>Example</a:t>
            </a:r>
          </a:p>
        </p:txBody>
      </p:sp>
      <p:sp>
        <p:nvSpPr>
          <p:cNvPr id="5" name="Date Placeholder 4"/>
          <p:cNvSpPr>
            <a:spLocks noGrp="1"/>
          </p:cNvSpPr>
          <p:nvPr>
            <p:ph type="dt" sz="half" idx="10"/>
          </p:nvPr>
        </p:nvSpPr>
        <p:spPr/>
        <p:txBody>
          <a:bodyPr/>
          <a:lstStyle/>
          <a:p>
            <a:fld id="{92DFF4EE-09BD-403A-B019-FF65673039D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5</a:t>
            </a:fld>
            <a:endParaRPr lang="en-US"/>
          </a:p>
        </p:txBody>
      </p:sp>
      <p:pic>
        <p:nvPicPr>
          <p:cNvPr id="12291" name="Picture 3"/>
          <p:cNvPicPr>
            <a:picLocks noChangeArrowheads="1"/>
          </p:cNvPicPr>
          <p:nvPr/>
        </p:nvPicPr>
        <p:blipFill>
          <a:blip r:embed="rId3" cstate="print"/>
          <a:srcRect/>
          <a:stretch>
            <a:fillRect/>
          </a:stretch>
        </p:blipFill>
        <p:spPr bwMode="auto">
          <a:xfrm>
            <a:off x="1017323" y="1690690"/>
            <a:ext cx="9852634" cy="4557710"/>
          </a:xfrm>
          <a:prstGeom prst="rect">
            <a:avLst/>
          </a:prstGeom>
          <a:noFill/>
          <a:ln w="12700">
            <a:noFill/>
            <a:miter lim="800000"/>
            <a:headEnd/>
            <a:tailEnd/>
          </a:ln>
          <a:effectLst/>
        </p:spPr>
      </p:pic>
    </p:spTree>
    <p:extLst>
      <p:ext uri="{BB962C8B-B14F-4D97-AF65-F5344CB8AC3E}">
        <p14:creationId xmlns:p14="http://schemas.microsoft.com/office/powerpoint/2010/main" val="125092818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Control Flow </a:t>
            </a:r>
            <a:r>
              <a:rPr lang="en-US" dirty="0" smtClean="0">
                <a:latin typeface="+mj-lt"/>
              </a:rPr>
              <a:t>Diagram</a:t>
            </a:r>
            <a:endParaRPr lang="en-US" dirty="0">
              <a:latin typeface="+mj-lt"/>
            </a:endParaRPr>
          </a:p>
        </p:txBody>
      </p:sp>
      <p:pic>
        <p:nvPicPr>
          <p:cNvPr id="8" name="Content Placeholder 7"/>
          <p:cNvPicPr>
            <a:picLocks noGrp="1" noChangeAspect="1"/>
          </p:cNvPicPr>
          <p:nvPr>
            <p:ph sz="half" idx="1"/>
          </p:nvPr>
        </p:nvPicPr>
        <p:blipFill>
          <a:blip r:embed="rId2" cstate="print"/>
          <a:stretch>
            <a:fillRect/>
          </a:stretch>
        </p:blipFill>
        <p:spPr>
          <a:xfrm>
            <a:off x="6477000" y="1616712"/>
            <a:ext cx="5611025" cy="4739640"/>
          </a:xfrm>
          <a:prstGeom prst="rect">
            <a:avLst/>
          </a:prstGeom>
        </p:spPr>
      </p:pic>
      <p:sp>
        <p:nvSpPr>
          <p:cNvPr id="13" name="Content Placeholder 12"/>
          <p:cNvSpPr>
            <a:spLocks noGrp="1"/>
          </p:cNvSpPr>
          <p:nvPr>
            <p:ph sz="half" idx="2"/>
          </p:nvPr>
        </p:nvSpPr>
        <p:spPr>
          <a:xfrm>
            <a:off x="533400" y="1530719"/>
            <a:ext cx="5715001" cy="5190758"/>
          </a:xfrm>
        </p:spPr>
        <p:txBody>
          <a:bodyPr>
            <a:normAutofit/>
          </a:bodyPr>
          <a:lstStyle/>
          <a:p>
            <a:r>
              <a:rPr lang="en-US" b="1" dirty="0" smtClean="0"/>
              <a:t>Dashed Arrow</a:t>
            </a:r>
            <a:endParaRPr lang="en-US" b="1" dirty="0"/>
          </a:p>
          <a:p>
            <a:pPr lvl="1"/>
            <a:r>
              <a:rPr lang="en-US" dirty="0" smtClean="0"/>
              <a:t>The input to the problem check step is </a:t>
            </a:r>
            <a:r>
              <a:rPr lang="en-US" i="1" dirty="0" smtClean="0"/>
              <a:t>Flooded</a:t>
            </a:r>
          </a:p>
          <a:p>
            <a:pPr lvl="1"/>
            <a:r>
              <a:rPr lang="en-US" dirty="0" smtClean="0"/>
              <a:t>The input into the restart routine is </a:t>
            </a:r>
            <a:r>
              <a:rPr lang="en-US" i="1" dirty="0" smtClean="0"/>
              <a:t>clutch disengaged </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50</a:t>
            </a:fld>
            <a:endParaRPr lang="en-US"/>
          </a:p>
        </p:txBody>
      </p:sp>
    </p:spTree>
    <p:extLst>
      <p:ext uri="{BB962C8B-B14F-4D97-AF65-F5344CB8AC3E}">
        <p14:creationId xmlns:p14="http://schemas.microsoft.com/office/powerpoint/2010/main" val="4909676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322045" y="365127"/>
            <a:ext cx="10030387" cy="1325563"/>
          </a:xfrm>
        </p:spPr>
        <p:txBody>
          <a:bodyPr>
            <a:normAutofit/>
          </a:bodyPr>
          <a:lstStyle/>
          <a:p>
            <a:pPr eaLnBrk="1" hangingPunct="1"/>
            <a:r>
              <a:rPr lang="en-GB" dirty="0"/>
              <a:t>Data Flow Diagrams</a:t>
            </a:r>
          </a:p>
        </p:txBody>
      </p:sp>
      <p:sp>
        <p:nvSpPr>
          <p:cNvPr id="37891" name="Rectangle 3"/>
          <p:cNvSpPr>
            <a:spLocks noGrp="1" noChangeArrowheads="1"/>
          </p:cNvSpPr>
          <p:nvPr>
            <p:ph idx="1"/>
          </p:nvPr>
        </p:nvSpPr>
        <p:spPr/>
        <p:txBody>
          <a:bodyPr>
            <a:normAutofit/>
          </a:bodyPr>
          <a:lstStyle/>
          <a:p>
            <a:pPr>
              <a:lnSpc>
                <a:spcPct val="150000"/>
              </a:lnSpc>
            </a:pPr>
            <a:r>
              <a:rPr lang="en-US" sz="2400" dirty="0">
                <a:latin typeface="Calibri" pitchFamily="34" charset="0"/>
                <a:cs typeface="Arial" charset="0"/>
              </a:rPr>
              <a:t>The DFD (also known as a bubble chart) is a hierarchical graphical model of </a:t>
            </a:r>
            <a:r>
              <a:rPr lang="en-US" sz="2400" dirty="0" smtClean="0">
                <a:latin typeface="Calibri" pitchFamily="34" charset="0"/>
                <a:cs typeface="Arial" charset="0"/>
              </a:rPr>
              <a:t>a system </a:t>
            </a:r>
            <a:r>
              <a:rPr lang="en-US" sz="2400" dirty="0">
                <a:latin typeface="Calibri" pitchFamily="34" charset="0"/>
                <a:cs typeface="Arial" charset="0"/>
              </a:rPr>
              <a:t>that shows the different processing activities or functions that the </a:t>
            </a:r>
            <a:r>
              <a:rPr lang="en-US" sz="2400" dirty="0" smtClean="0">
                <a:latin typeface="Calibri" pitchFamily="34" charset="0"/>
                <a:cs typeface="Arial" charset="0"/>
              </a:rPr>
              <a:t>system performs </a:t>
            </a:r>
            <a:r>
              <a:rPr lang="en-US" sz="2400" dirty="0">
                <a:latin typeface="Calibri" pitchFamily="34" charset="0"/>
                <a:cs typeface="Arial" charset="0"/>
              </a:rPr>
              <a:t>and the data interchange among these functions. </a:t>
            </a:r>
            <a:endParaRPr lang="en-US" sz="2400" dirty="0" smtClean="0">
              <a:latin typeface="Calibri" pitchFamily="34" charset="0"/>
              <a:cs typeface="Arial" charset="0"/>
            </a:endParaRPr>
          </a:p>
          <a:p>
            <a:pPr>
              <a:lnSpc>
                <a:spcPct val="150000"/>
              </a:lnSpc>
            </a:pPr>
            <a:r>
              <a:rPr lang="en-US" sz="2400" dirty="0" smtClean="0">
                <a:latin typeface="Calibri" pitchFamily="34" charset="0"/>
                <a:cs typeface="Arial" charset="0"/>
              </a:rPr>
              <a:t>Each </a:t>
            </a:r>
            <a:r>
              <a:rPr lang="en-US" sz="2400" dirty="0">
                <a:latin typeface="Calibri" pitchFamily="34" charset="0"/>
                <a:cs typeface="Arial" charset="0"/>
              </a:rPr>
              <a:t>function </a:t>
            </a:r>
            <a:r>
              <a:rPr lang="en-US" sz="2400" dirty="0" smtClean="0">
                <a:latin typeface="Calibri" pitchFamily="34" charset="0"/>
                <a:cs typeface="Arial" charset="0"/>
              </a:rPr>
              <a:t>is considered </a:t>
            </a:r>
            <a:r>
              <a:rPr lang="en-US" sz="2400" dirty="0">
                <a:latin typeface="Calibri" pitchFamily="34" charset="0"/>
                <a:cs typeface="Arial" charset="0"/>
              </a:rPr>
              <a:t>as a processing station (or process) that consumes some input </a:t>
            </a:r>
            <a:r>
              <a:rPr lang="en-US" sz="2400" dirty="0" smtClean="0">
                <a:latin typeface="Calibri" pitchFamily="34" charset="0"/>
                <a:cs typeface="Arial" charset="0"/>
              </a:rPr>
              <a:t>data and </a:t>
            </a:r>
            <a:r>
              <a:rPr lang="en-US" sz="2400" dirty="0">
                <a:latin typeface="Calibri" pitchFamily="34" charset="0"/>
                <a:cs typeface="Arial" charset="0"/>
              </a:rPr>
              <a:t>produces some output data. </a:t>
            </a:r>
            <a:endParaRPr lang="en-US" sz="2400" dirty="0" smtClean="0">
              <a:latin typeface="Calibri" pitchFamily="34" charset="0"/>
              <a:cs typeface="Arial" charset="0"/>
            </a:endParaRPr>
          </a:p>
          <a:p>
            <a:pPr>
              <a:lnSpc>
                <a:spcPct val="150000"/>
              </a:lnSpc>
            </a:pPr>
            <a:r>
              <a:rPr lang="en-US" sz="2400" dirty="0" smtClean="0">
                <a:latin typeface="Calibri" pitchFamily="34" charset="0"/>
                <a:cs typeface="Arial" charset="0"/>
              </a:rPr>
              <a:t>The </a:t>
            </a:r>
            <a:r>
              <a:rPr lang="en-US" sz="2400" dirty="0">
                <a:latin typeface="Calibri" pitchFamily="34" charset="0"/>
                <a:cs typeface="Arial" charset="0"/>
              </a:rPr>
              <a:t>system is represented in terms of the </a:t>
            </a:r>
            <a:r>
              <a:rPr lang="en-US" sz="2400" dirty="0" smtClean="0">
                <a:latin typeface="Calibri" pitchFamily="34" charset="0"/>
                <a:cs typeface="Arial" charset="0"/>
              </a:rPr>
              <a:t>input data </a:t>
            </a:r>
            <a:r>
              <a:rPr lang="en-US" sz="2400" dirty="0">
                <a:latin typeface="Calibri" pitchFamily="34" charset="0"/>
                <a:cs typeface="Arial" charset="0"/>
              </a:rPr>
              <a:t>to the system, various processing carried out on these data, and the </a:t>
            </a:r>
            <a:r>
              <a:rPr lang="en-US" sz="2400" dirty="0" smtClean="0">
                <a:latin typeface="Calibri" pitchFamily="34" charset="0"/>
                <a:cs typeface="Arial" charset="0"/>
              </a:rPr>
              <a:t>output data </a:t>
            </a:r>
            <a:r>
              <a:rPr lang="en-US" sz="2400" dirty="0">
                <a:latin typeface="Calibri" pitchFamily="34" charset="0"/>
                <a:cs typeface="Arial" charset="0"/>
              </a:rPr>
              <a:t>generated by the system.</a:t>
            </a:r>
            <a:endParaRPr lang="en-GB"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2714AA7E-3730-452F-BD56-2E9D56471F19}"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51</a:t>
            </a:fld>
            <a:endParaRPr lang="en-US"/>
          </a:p>
        </p:txBody>
      </p:sp>
    </p:spTree>
    <p:extLst>
      <p:ext uri="{BB962C8B-B14F-4D97-AF65-F5344CB8AC3E}">
        <p14:creationId xmlns:p14="http://schemas.microsoft.com/office/powerpoint/2010/main" val="3859118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Data Flow Diagram</a:t>
            </a:r>
            <a:br>
              <a:rPr lang="en-US" u="sng" dirty="0" smtClean="0"/>
            </a:br>
            <a:endParaRPr lang="en-US" dirty="0"/>
          </a:p>
        </p:txBody>
      </p:sp>
      <p:sp>
        <p:nvSpPr>
          <p:cNvPr id="3" name="Content Placeholder 2"/>
          <p:cNvSpPr>
            <a:spLocks noGrp="1"/>
          </p:cNvSpPr>
          <p:nvPr>
            <p:ph idx="1"/>
          </p:nvPr>
        </p:nvSpPr>
        <p:spPr/>
        <p:txBody>
          <a:bodyPr>
            <a:normAutofit fontScale="77500" lnSpcReduction="20000"/>
          </a:bodyPr>
          <a:lstStyle/>
          <a:p>
            <a:endParaRPr lang="en-US" dirty="0" smtClean="0"/>
          </a:p>
          <a:p>
            <a:r>
              <a:rPr lang="en-US" dirty="0" smtClean="0"/>
              <a:t>A </a:t>
            </a:r>
            <a:r>
              <a:rPr lang="en-US" i="1" dirty="0" smtClean="0"/>
              <a:t>data flow diagram is a graphical representation that depicts information flow and the transforms that are applied as data move from input to output.</a:t>
            </a:r>
          </a:p>
          <a:p>
            <a:r>
              <a:rPr lang="en-US" dirty="0" smtClean="0"/>
              <a:t>The data flow diagram may be used to represent a system or software at any level of abstraction.</a:t>
            </a:r>
          </a:p>
          <a:p>
            <a:r>
              <a:rPr lang="en-US" dirty="0" smtClean="0"/>
              <a:t>DFD provides a mechanism for functional modeling as well as information flow modeling.</a:t>
            </a:r>
          </a:p>
          <a:p>
            <a:r>
              <a:rPr lang="en-US" dirty="0" smtClean="0"/>
              <a:t>A DFD shows what kinds of data will be input to and output from the system, where the data will come from and go to, and where the data will be stored. </a:t>
            </a:r>
          </a:p>
          <a:p>
            <a:r>
              <a:rPr lang="en-US" dirty="0" smtClean="0"/>
              <a:t>It does not show information about the timing of processes, or information about whether processes will operate in sequence or in parallel (which is shown on a flowchart).</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DFD</a:t>
            </a:r>
            <a:r>
              <a:rPr lang="en-US" b="1" dirty="0" smtClean="0"/>
              <a:t> </a:t>
            </a:r>
            <a:r>
              <a:rPr lang="en-US" dirty="0" smtClean="0"/>
              <a:t>Notations</a:t>
            </a:r>
            <a:endParaRPr lang="en-US" dirty="0"/>
          </a:p>
        </p:txBody>
      </p:sp>
      <p:sp>
        <p:nvSpPr>
          <p:cNvPr id="4" name="Date Placeholder 3"/>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5" name="Slide Number Placeholder 4"/>
          <p:cNvSpPr>
            <a:spLocks noGrp="1"/>
          </p:cNvSpPr>
          <p:nvPr>
            <p:ph type="sldNum" sz="quarter" idx="12"/>
          </p:nvPr>
        </p:nvSpPr>
        <p:spPr/>
        <p:txBody>
          <a:bodyPr/>
          <a:lstStyle/>
          <a:p>
            <a:pPr>
              <a:defRPr/>
            </a:pPr>
            <a:fld id="{6C1DAC14-1A5C-4964-8BF1-E70F6FC2ED74}" type="slidenum">
              <a:rPr lang="en-US" smtClean="0"/>
              <a:pPr>
                <a:defRPr/>
              </a:pPr>
              <a:t>53</a:t>
            </a:fld>
            <a:endParaRPr lang="en-US" dirty="0"/>
          </a:p>
        </p:txBody>
      </p:sp>
      <p:sp>
        <p:nvSpPr>
          <p:cNvPr id="7"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graphicFrame>
        <p:nvGraphicFramePr>
          <p:cNvPr id="12" name="Content Placeholder 7"/>
          <p:cNvGraphicFramePr>
            <a:graphicFrameLocks noGrp="1"/>
          </p:cNvGraphicFramePr>
          <p:nvPr>
            <p:ph idx="1"/>
            <p:extLst/>
          </p:nvPr>
        </p:nvGraphicFramePr>
        <p:xfrm>
          <a:off x="609600" y="1395100"/>
          <a:ext cx="11125200" cy="5362517"/>
        </p:xfrm>
        <a:graphic>
          <a:graphicData uri="http://schemas.openxmlformats.org/drawingml/2006/table">
            <a:tbl>
              <a:tblPr firstRow="1" bandRow="1">
                <a:tableStyleId>{5C22544A-7EE6-4342-B048-85BDC9FD1C3A}</a:tableStyleId>
              </a:tblPr>
              <a:tblGrid>
                <a:gridCol w="685800"/>
                <a:gridCol w="1044787"/>
                <a:gridCol w="6381538"/>
                <a:gridCol w="1467908"/>
                <a:gridCol w="1545167"/>
              </a:tblGrid>
              <a:tr h="632174">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p>
                    <a:p>
                      <a:r>
                        <a:rPr lang="en-US" sz="1200" dirty="0" smtClean="0"/>
                        <a:t>Yourdon and Coad</a:t>
                      </a:r>
                      <a:endParaRPr lang="en-US" sz="1200" dirty="0"/>
                    </a:p>
                  </a:txBody>
                  <a:tcPr/>
                </a:tc>
                <a:tc>
                  <a:txBody>
                    <a:bodyPr/>
                    <a:lstStyle/>
                    <a:p>
                      <a:endParaRPr lang="en-US" sz="1200" b="1" kern="1200" dirty="0" smtClean="0">
                        <a:solidFill>
                          <a:schemeClr val="lt1"/>
                        </a:solidFill>
                        <a:latin typeface="+mn-lt"/>
                        <a:ea typeface="+mn-ea"/>
                        <a:cs typeface="+mn-cs"/>
                      </a:endParaRPr>
                    </a:p>
                    <a:p>
                      <a:r>
                        <a:rPr lang="en-US" sz="1200" b="1" kern="1200" dirty="0" err="1" smtClean="0">
                          <a:solidFill>
                            <a:schemeClr val="lt1"/>
                          </a:solidFill>
                          <a:latin typeface="+mn-lt"/>
                          <a:ea typeface="+mn-ea"/>
                          <a:cs typeface="+mn-cs"/>
                        </a:rPr>
                        <a:t>Gane</a:t>
                      </a:r>
                      <a:r>
                        <a:rPr lang="en-US" sz="1200" b="1" kern="1200" dirty="0" smtClean="0">
                          <a:solidFill>
                            <a:schemeClr val="lt1"/>
                          </a:solidFill>
                          <a:latin typeface="+mn-lt"/>
                          <a:ea typeface="+mn-ea"/>
                          <a:cs typeface="+mn-cs"/>
                        </a:rPr>
                        <a:t> and </a:t>
                      </a:r>
                      <a:r>
                        <a:rPr lang="en-US" sz="1200" b="1" kern="1200" dirty="0" err="1" smtClean="0">
                          <a:solidFill>
                            <a:schemeClr val="lt1"/>
                          </a:solidFill>
                          <a:latin typeface="+mn-lt"/>
                          <a:ea typeface="+mn-ea"/>
                          <a:cs typeface="+mn-cs"/>
                        </a:rPr>
                        <a:t>Sarson</a:t>
                      </a:r>
                      <a:endParaRPr lang="en-US" sz="1200" b="1" kern="1200" dirty="0">
                        <a:solidFill>
                          <a:schemeClr val="lt1"/>
                        </a:solidFill>
                        <a:latin typeface="+mn-lt"/>
                        <a:ea typeface="+mn-ea"/>
                        <a:cs typeface="+mn-cs"/>
                      </a:endParaRPr>
                    </a:p>
                  </a:txBody>
                  <a:tcPr/>
                </a:tc>
              </a:tr>
              <a:tr h="2003420">
                <a:tc>
                  <a:txBody>
                    <a:bodyPr/>
                    <a:lstStyle/>
                    <a:p>
                      <a:r>
                        <a:rPr lang="en-US" dirty="0" smtClean="0"/>
                        <a:t>1</a:t>
                      </a:r>
                      <a:endParaRPr lang="en-US" dirty="0"/>
                    </a:p>
                  </a:txBody>
                  <a:tcPr/>
                </a:tc>
                <a:tc>
                  <a:txBody>
                    <a:bodyPr/>
                    <a:lstStyle/>
                    <a:p>
                      <a:r>
                        <a:rPr lang="en-US" b="1" dirty="0" smtClean="0">
                          <a:solidFill>
                            <a:srgbClr val="0070C0"/>
                          </a:solidFill>
                        </a:rPr>
                        <a:t>External Entity</a:t>
                      </a:r>
                      <a:endParaRPr lang="en-US" b="1" dirty="0">
                        <a:solidFill>
                          <a:srgbClr val="0070C0"/>
                        </a:solidFill>
                      </a:endParaRPr>
                    </a:p>
                  </a:txBody>
                  <a:tcPr/>
                </a:tc>
                <a:tc>
                  <a:txBody>
                    <a:bodyPr/>
                    <a:lstStyle/>
                    <a:p>
                      <a:r>
                        <a:rPr lang="en-US" dirty="0" smtClean="0"/>
                        <a:t>An outside system that sends or receives data, communicating with the system being diagrammed. </a:t>
                      </a:r>
                    </a:p>
                    <a:p>
                      <a:r>
                        <a:rPr lang="en-US" dirty="0" smtClean="0"/>
                        <a:t>They are the sources and destinations of information entering or leaving the system. They might be an outside organization or person, a computer system or a business system. They are also known as terminators, sources and sinks or actors. They are typically drawn on the edges of the diagram.</a:t>
                      </a:r>
                      <a:endParaRPr lang="en-US" dirty="0"/>
                    </a:p>
                  </a:txBody>
                  <a:tcPr/>
                </a:tc>
                <a:tc>
                  <a:txBody>
                    <a:bodyPr/>
                    <a:lstStyle/>
                    <a:p>
                      <a:endParaRPr lang="en-US" dirty="0"/>
                    </a:p>
                  </a:txBody>
                  <a:tcPr/>
                </a:tc>
                <a:tc>
                  <a:txBody>
                    <a:bodyPr/>
                    <a:lstStyle/>
                    <a:p>
                      <a:endParaRPr lang="en-US" dirty="0"/>
                    </a:p>
                  </a:txBody>
                  <a:tcPr/>
                </a:tc>
              </a:tr>
              <a:tr h="903106">
                <a:tc>
                  <a:txBody>
                    <a:bodyPr/>
                    <a:lstStyle/>
                    <a:p>
                      <a:r>
                        <a:rPr lang="en-US" dirty="0" smtClean="0"/>
                        <a:t>2</a:t>
                      </a:r>
                      <a:endParaRPr lang="en-US" dirty="0"/>
                    </a:p>
                  </a:txBody>
                  <a:tcPr/>
                </a:tc>
                <a:tc>
                  <a:txBody>
                    <a:bodyPr/>
                    <a:lstStyle/>
                    <a:p>
                      <a:r>
                        <a:rPr lang="en-US" b="1" dirty="0" smtClean="0">
                          <a:solidFill>
                            <a:srgbClr val="0070C0"/>
                          </a:solidFill>
                        </a:rPr>
                        <a:t>Process</a:t>
                      </a:r>
                      <a:endParaRPr lang="en-US" b="1" dirty="0">
                        <a:solidFill>
                          <a:srgbClr val="0070C0"/>
                        </a:solidFill>
                      </a:endParaRPr>
                    </a:p>
                  </a:txBody>
                  <a:tcPr/>
                </a:tc>
                <a:tc>
                  <a:txBody>
                    <a:bodyPr/>
                    <a:lstStyle/>
                    <a:p>
                      <a:r>
                        <a:rPr lang="en-US" dirty="0" smtClean="0"/>
                        <a:t>Any process that changes the data, producing an output. It might perform computations, or sort data based on logic, or direct the data flow based on business rules</a:t>
                      </a:r>
                      <a:endParaRPr lang="en-US" dirty="0"/>
                    </a:p>
                  </a:txBody>
                  <a:tcPr/>
                </a:tc>
                <a:tc>
                  <a:txBody>
                    <a:bodyPr/>
                    <a:lstStyle/>
                    <a:p>
                      <a:endParaRPr lang="en-US" dirty="0"/>
                    </a:p>
                  </a:txBody>
                  <a:tcPr/>
                </a:tc>
                <a:tc>
                  <a:txBody>
                    <a:bodyPr/>
                    <a:lstStyle/>
                    <a:p>
                      <a:endParaRPr lang="en-US" dirty="0"/>
                    </a:p>
                  </a:txBody>
                  <a:tcPr/>
                </a:tc>
              </a:tr>
              <a:tr h="1061331">
                <a:tc>
                  <a:txBody>
                    <a:bodyPr/>
                    <a:lstStyle/>
                    <a:p>
                      <a:r>
                        <a:rPr lang="en-US" dirty="0" smtClean="0"/>
                        <a:t>3</a:t>
                      </a:r>
                      <a:endParaRPr lang="en-US" dirty="0"/>
                    </a:p>
                  </a:txBody>
                  <a:tcPr/>
                </a:tc>
                <a:tc>
                  <a:txBody>
                    <a:bodyPr/>
                    <a:lstStyle/>
                    <a:p>
                      <a:r>
                        <a:rPr lang="en-US" b="1" dirty="0" smtClean="0">
                          <a:solidFill>
                            <a:srgbClr val="0070C0"/>
                          </a:solidFill>
                        </a:rPr>
                        <a:t>Data store</a:t>
                      </a:r>
                      <a:endParaRPr lang="en-US" b="1" dirty="0">
                        <a:solidFill>
                          <a:srgbClr val="0070C0"/>
                        </a:solidFill>
                      </a:endParaRPr>
                    </a:p>
                  </a:txBody>
                  <a:tcPr/>
                </a:tc>
                <a:tc>
                  <a:txBody>
                    <a:bodyPr/>
                    <a:lstStyle/>
                    <a:p>
                      <a:r>
                        <a:rPr lang="en-US" dirty="0" smtClean="0"/>
                        <a:t>Files or repositories that hold information for later use, such as a database table or a membership form. </a:t>
                      </a:r>
                      <a:endParaRPr lang="en-US" dirty="0"/>
                    </a:p>
                  </a:txBody>
                  <a:tcPr/>
                </a:tc>
                <a:tc>
                  <a:txBody>
                    <a:bodyPr/>
                    <a:lstStyle/>
                    <a:p>
                      <a:endParaRPr lang="en-US" dirty="0"/>
                    </a:p>
                  </a:txBody>
                  <a:tcPr/>
                </a:tc>
                <a:tc>
                  <a:txBody>
                    <a:bodyPr/>
                    <a:lstStyle/>
                    <a:p>
                      <a:endParaRPr lang="en-US" dirty="0"/>
                    </a:p>
                  </a:txBody>
                  <a:tcPr/>
                </a:tc>
              </a:tr>
              <a:tr h="742932">
                <a:tc>
                  <a:txBody>
                    <a:bodyPr/>
                    <a:lstStyle/>
                    <a:p>
                      <a:r>
                        <a:rPr lang="en-US" dirty="0" smtClean="0"/>
                        <a:t>4</a:t>
                      </a:r>
                      <a:endParaRPr lang="en-US" dirty="0"/>
                    </a:p>
                  </a:txBody>
                  <a:tcPr/>
                </a:tc>
                <a:tc>
                  <a:txBody>
                    <a:bodyPr/>
                    <a:lstStyle/>
                    <a:p>
                      <a:r>
                        <a:rPr lang="en-US" b="1" dirty="0" smtClean="0">
                          <a:solidFill>
                            <a:srgbClr val="0070C0"/>
                          </a:solidFill>
                        </a:rPr>
                        <a:t>Data flow</a:t>
                      </a:r>
                      <a:endParaRPr lang="en-US" b="1" dirty="0">
                        <a:solidFill>
                          <a:srgbClr val="0070C0"/>
                        </a:solidFill>
                      </a:endParaRPr>
                    </a:p>
                  </a:txBody>
                  <a:tcPr/>
                </a:tc>
                <a:tc>
                  <a:txBody>
                    <a:bodyPr/>
                    <a:lstStyle/>
                    <a:p>
                      <a:r>
                        <a:rPr lang="en-US" dirty="0" smtClean="0"/>
                        <a:t>The route that data takes between the external entities, processes and data stores.</a:t>
                      </a:r>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13" name="Picture 12"/>
          <p:cNvPicPr>
            <a:picLocks noChangeAspect="1"/>
          </p:cNvPicPr>
          <p:nvPr/>
        </p:nvPicPr>
        <p:blipFill>
          <a:blip r:embed="rId2" cstate="print"/>
          <a:stretch>
            <a:fillRect/>
          </a:stretch>
        </p:blipFill>
        <p:spPr>
          <a:xfrm>
            <a:off x="9043123" y="2347119"/>
            <a:ext cx="909320" cy="762000"/>
          </a:xfrm>
          <a:prstGeom prst="rect">
            <a:avLst/>
          </a:prstGeom>
        </p:spPr>
      </p:pic>
      <p:sp>
        <p:nvSpPr>
          <p:cNvPr id="14" name="AutoShape 2" descr="Gane &amp; Sarson external entity "/>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3" cstate="print"/>
          <a:stretch>
            <a:fillRect/>
          </a:stretch>
        </p:blipFill>
        <p:spPr>
          <a:xfrm>
            <a:off x="10591800" y="2350760"/>
            <a:ext cx="838200" cy="809589"/>
          </a:xfrm>
          <a:prstGeom prst="rect">
            <a:avLst/>
          </a:prstGeom>
        </p:spPr>
      </p:pic>
      <p:pic>
        <p:nvPicPr>
          <p:cNvPr id="16" name="Picture 15"/>
          <p:cNvPicPr>
            <a:picLocks noChangeAspect="1"/>
          </p:cNvPicPr>
          <p:nvPr/>
        </p:nvPicPr>
        <p:blipFill>
          <a:blip r:embed="rId4" cstate="print"/>
          <a:stretch>
            <a:fillRect/>
          </a:stretch>
        </p:blipFill>
        <p:spPr>
          <a:xfrm>
            <a:off x="9011417" y="4093471"/>
            <a:ext cx="818383" cy="704031"/>
          </a:xfrm>
          <a:prstGeom prst="rect">
            <a:avLst/>
          </a:prstGeom>
        </p:spPr>
      </p:pic>
      <p:pic>
        <p:nvPicPr>
          <p:cNvPr id="17" name="Picture 16"/>
          <p:cNvPicPr>
            <a:picLocks noChangeAspect="1"/>
          </p:cNvPicPr>
          <p:nvPr/>
        </p:nvPicPr>
        <p:blipFill>
          <a:blip r:embed="rId5" cstate="print"/>
          <a:stretch>
            <a:fillRect/>
          </a:stretch>
        </p:blipFill>
        <p:spPr>
          <a:xfrm>
            <a:off x="10591800" y="4093471"/>
            <a:ext cx="990601" cy="830112"/>
          </a:xfrm>
          <a:prstGeom prst="rect">
            <a:avLst/>
          </a:prstGeom>
        </p:spPr>
      </p:pic>
      <p:pic>
        <p:nvPicPr>
          <p:cNvPr id="18" name="Picture 17"/>
          <p:cNvPicPr>
            <a:picLocks noChangeAspect="1"/>
          </p:cNvPicPr>
          <p:nvPr/>
        </p:nvPicPr>
        <p:blipFill>
          <a:blip r:embed="rId6" cstate="print"/>
          <a:stretch>
            <a:fillRect/>
          </a:stretch>
        </p:blipFill>
        <p:spPr>
          <a:xfrm>
            <a:off x="8839200" y="5273254"/>
            <a:ext cx="1250055" cy="387517"/>
          </a:xfrm>
          <a:prstGeom prst="rect">
            <a:avLst/>
          </a:prstGeom>
        </p:spPr>
      </p:pic>
      <p:pic>
        <p:nvPicPr>
          <p:cNvPr id="19" name="Picture 18"/>
          <p:cNvPicPr>
            <a:picLocks noChangeAspect="1"/>
          </p:cNvPicPr>
          <p:nvPr/>
        </p:nvPicPr>
        <p:blipFill>
          <a:blip r:embed="rId7" cstate="print"/>
          <a:stretch>
            <a:fillRect/>
          </a:stretch>
        </p:blipFill>
        <p:spPr>
          <a:xfrm>
            <a:off x="10296524" y="5273254"/>
            <a:ext cx="1285877" cy="442913"/>
          </a:xfrm>
          <a:prstGeom prst="rect">
            <a:avLst/>
          </a:prstGeom>
        </p:spPr>
      </p:pic>
      <p:pic>
        <p:nvPicPr>
          <p:cNvPr id="20" name="Picture 19"/>
          <p:cNvPicPr>
            <a:picLocks noChangeAspect="1"/>
          </p:cNvPicPr>
          <p:nvPr/>
        </p:nvPicPr>
        <p:blipFill>
          <a:blip r:embed="rId8" cstate="print"/>
          <a:stretch>
            <a:fillRect/>
          </a:stretch>
        </p:blipFill>
        <p:spPr>
          <a:xfrm>
            <a:off x="8888514" y="6324783"/>
            <a:ext cx="1200741" cy="64040"/>
          </a:xfrm>
          <a:prstGeom prst="rect">
            <a:avLst/>
          </a:prstGeom>
        </p:spPr>
      </p:pic>
      <p:pic>
        <p:nvPicPr>
          <p:cNvPr id="21" name="Picture 20"/>
          <p:cNvPicPr>
            <a:picLocks noChangeAspect="1"/>
          </p:cNvPicPr>
          <p:nvPr/>
        </p:nvPicPr>
        <p:blipFill>
          <a:blip r:embed="rId8" cstate="print"/>
          <a:stretch>
            <a:fillRect/>
          </a:stretch>
        </p:blipFill>
        <p:spPr>
          <a:xfrm flipV="1">
            <a:off x="10294378" y="6356352"/>
            <a:ext cx="1200741" cy="56791"/>
          </a:xfrm>
          <a:prstGeom prst="rect">
            <a:avLst/>
          </a:prstGeom>
        </p:spPr>
      </p:pic>
    </p:spTree>
    <p:extLst>
      <p:ext uri="{BB962C8B-B14F-4D97-AF65-F5344CB8AC3E}">
        <p14:creationId xmlns:p14="http://schemas.microsoft.com/office/powerpoint/2010/main" val="42441378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322045" y="365127"/>
            <a:ext cx="10030387" cy="1325563"/>
          </a:xfrm>
        </p:spPr>
        <p:txBody>
          <a:bodyPr>
            <a:normAutofit/>
          </a:bodyPr>
          <a:lstStyle/>
          <a:p>
            <a:r>
              <a:rPr lang="en-GB" dirty="0">
                <a:latin typeface="Calibri" pitchFamily="34" charset="0"/>
                <a:cs typeface="Arial" charset="0"/>
              </a:rPr>
              <a:t>DFD </a:t>
            </a:r>
            <a:r>
              <a:rPr lang="en-GB" dirty="0" smtClean="0">
                <a:latin typeface="Calibri" pitchFamily="34" charset="0"/>
                <a:cs typeface="Arial" charset="0"/>
              </a:rPr>
              <a:t>Rules </a:t>
            </a:r>
            <a:r>
              <a:rPr lang="en-GB" dirty="0">
                <a:latin typeface="Calibri" pitchFamily="34" charset="0"/>
                <a:cs typeface="Arial" charset="0"/>
              </a:rPr>
              <a:t>and </a:t>
            </a:r>
            <a:r>
              <a:rPr lang="en-GB" dirty="0" smtClean="0">
                <a:latin typeface="Calibri" pitchFamily="34" charset="0"/>
                <a:cs typeface="Arial" charset="0"/>
              </a:rPr>
              <a:t>Tips</a:t>
            </a:r>
            <a:endParaRPr lang="en-GB" dirty="0">
              <a:latin typeface="Calibri" pitchFamily="34" charset="0"/>
              <a:cs typeface="Arial" charset="0"/>
            </a:endParaRPr>
          </a:p>
        </p:txBody>
      </p:sp>
      <p:sp>
        <p:nvSpPr>
          <p:cNvPr id="37891" name="Rectangle 3"/>
          <p:cNvSpPr>
            <a:spLocks noGrp="1" noChangeArrowheads="1"/>
          </p:cNvSpPr>
          <p:nvPr>
            <p:ph idx="1"/>
          </p:nvPr>
        </p:nvSpPr>
        <p:spPr/>
        <p:txBody>
          <a:bodyPr/>
          <a:lstStyle/>
          <a:p>
            <a:pPr>
              <a:lnSpc>
                <a:spcPct val="150000"/>
              </a:lnSpc>
            </a:pPr>
            <a:r>
              <a:rPr lang="en-US" sz="2400" dirty="0">
                <a:latin typeface="Calibri" pitchFamily="34" charset="0"/>
                <a:cs typeface="Arial" charset="0"/>
              </a:rPr>
              <a:t>Each process should have at least one input and an output.</a:t>
            </a:r>
          </a:p>
          <a:p>
            <a:pPr>
              <a:lnSpc>
                <a:spcPct val="150000"/>
              </a:lnSpc>
            </a:pPr>
            <a:r>
              <a:rPr lang="en-US" sz="2400" dirty="0">
                <a:latin typeface="Calibri" pitchFamily="34" charset="0"/>
                <a:cs typeface="Arial" charset="0"/>
              </a:rPr>
              <a:t>Each data store should have at least one data flow in and one data flow out.</a:t>
            </a:r>
          </a:p>
          <a:p>
            <a:pPr>
              <a:lnSpc>
                <a:spcPct val="150000"/>
              </a:lnSpc>
            </a:pPr>
            <a:r>
              <a:rPr lang="en-US" sz="2400" dirty="0">
                <a:latin typeface="Calibri" pitchFamily="34" charset="0"/>
                <a:cs typeface="Arial" charset="0"/>
              </a:rPr>
              <a:t>Data stored in a system must go through a process.</a:t>
            </a:r>
          </a:p>
          <a:p>
            <a:pPr>
              <a:lnSpc>
                <a:spcPct val="150000"/>
              </a:lnSpc>
            </a:pPr>
            <a:r>
              <a:rPr lang="en-US" sz="2400" dirty="0">
                <a:latin typeface="Calibri" pitchFamily="34" charset="0"/>
                <a:cs typeface="Arial" charset="0"/>
              </a:rPr>
              <a:t>All processes in a DFD go to another process or a data store.</a:t>
            </a:r>
            <a:endParaRPr lang="en-GB"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2714AA7E-3730-452F-BD56-2E9D56471F19}"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54</a:t>
            </a:fld>
            <a:endParaRPr lang="en-US"/>
          </a:p>
        </p:txBody>
      </p:sp>
    </p:spTree>
    <p:extLst>
      <p:ext uri="{BB962C8B-B14F-4D97-AF65-F5344CB8AC3E}">
        <p14:creationId xmlns:p14="http://schemas.microsoft.com/office/powerpoint/2010/main" val="4206346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a:t>
            </a:r>
            <a:endParaRPr lang="en-US" dirty="0"/>
          </a:p>
        </p:txBody>
      </p:sp>
      <p:sp>
        <p:nvSpPr>
          <p:cNvPr id="3" name="Content Placeholder 2"/>
          <p:cNvSpPr>
            <a:spLocks noGrp="1"/>
          </p:cNvSpPr>
          <p:nvPr>
            <p:ph idx="1"/>
          </p:nvPr>
        </p:nvSpPr>
        <p:spPr/>
        <p:txBody>
          <a:bodyPr/>
          <a:lstStyle/>
          <a:p>
            <a:r>
              <a:rPr lang="en-US" dirty="0"/>
              <a:t>A data flow diagram can dive into progressively more detail by using levels and layers, zeroing in on a particular piece.  DFD levels are numbered 0, 1 or 2, and occasionally go to even Level 3 or beyond. </a:t>
            </a:r>
          </a:p>
          <a:p>
            <a:pPr lvl="1"/>
            <a:r>
              <a:rPr lang="en-US" dirty="0" smtClean="0"/>
              <a:t>Level 0</a:t>
            </a:r>
          </a:p>
          <a:p>
            <a:pPr lvl="1"/>
            <a:r>
              <a:rPr lang="en-US" dirty="0" smtClean="0"/>
              <a:t>Level 1</a:t>
            </a:r>
          </a:p>
          <a:p>
            <a:pPr lvl="1"/>
            <a:r>
              <a:rPr lang="en-US" dirty="0" smtClean="0"/>
              <a:t>Level 2</a:t>
            </a:r>
            <a:endParaRPr lang="en-US" dirty="0"/>
          </a:p>
        </p:txBody>
      </p:sp>
      <p:sp>
        <p:nvSpPr>
          <p:cNvPr id="4" name="Date Placeholder 3"/>
          <p:cNvSpPr>
            <a:spLocks noGrp="1"/>
          </p:cNvSpPr>
          <p:nvPr>
            <p:ph type="dt" sz="half" idx="10"/>
          </p:nvPr>
        </p:nvSpPr>
        <p:spPr/>
        <p:txBody>
          <a:bodyPr/>
          <a:lstStyle/>
          <a:p>
            <a:pPr>
              <a:defRPr/>
            </a:pPr>
            <a:fld id="{B0A9F591-B0D7-4B7E-93D8-6CCF1923735C}" type="datetime1">
              <a:rPr lang="en-US"/>
              <a:pPr>
                <a:defRPr/>
              </a:pPr>
              <a:t>3/29/2019</a:t>
            </a:fld>
            <a:endParaRPr lang="en-US" dirty="0"/>
          </a:p>
        </p:txBody>
      </p:sp>
      <p:sp>
        <p:nvSpPr>
          <p:cNvPr id="5" name="Slide Number Placeholder 4"/>
          <p:cNvSpPr>
            <a:spLocks noGrp="1"/>
          </p:cNvSpPr>
          <p:nvPr>
            <p:ph type="sldNum" sz="quarter" idx="12"/>
          </p:nvPr>
        </p:nvSpPr>
        <p:spPr/>
        <p:txBody>
          <a:bodyPr/>
          <a:lstStyle/>
          <a:p>
            <a:pPr>
              <a:defRPr/>
            </a:pPr>
            <a:fld id="{6C1DAC14-1A5C-4964-8BF1-E70F6FC2ED74}" type="slidenum">
              <a:rPr lang="en-US" smtClean="0"/>
              <a:pPr>
                <a:defRPr/>
              </a:pPr>
              <a:t>55</a:t>
            </a:fld>
            <a:endParaRPr lang="en-US"/>
          </a:p>
        </p:txBody>
      </p:sp>
      <p:sp>
        <p:nvSpPr>
          <p:cNvPr id="6" name="Footer Placeholder 3"/>
          <p:cNvSpPr>
            <a:spLocks noGrp="1"/>
          </p:cNvSpPr>
          <p:nvPr>
            <p:ph type="ftr" sz="quarter" idx="11"/>
          </p:nvPr>
        </p:nvSpPr>
        <p:spPr>
          <a:xfrm>
            <a:off x="4165601" y="6356352"/>
            <a:ext cx="3860800" cy="365125"/>
          </a:xfrm>
        </p:spPr>
        <p:txBody>
          <a:bodyPr/>
          <a:lstStyle/>
          <a:p>
            <a:r>
              <a:rPr lang="en-US" dirty="0" smtClean="0"/>
              <a:t>Software Engineering and Project Management- UNIT II</a:t>
            </a:r>
            <a:endParaRPr lang="en-US" dirty="0"/>
          </a:p>
        </p:txBody>
      </p:sp>
    </p:spTree>
    <p:extLst>
      <p:ext uri="{BB962C8B-B14F-4D97-AF65-F5344CB8AC3E}">
        <p14:creationId xmlns:p14="http://schemas.microsoft.com/office/powerpoint/2010/main" val="402316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22045" y="365127"/>
            <a:ext cx="10030387" cy="1325563"/>
          </a:xfrm>
        </p:spPr>
        <p:txBody>
          <a:bodyPr>
            <a:normAutofit/>
          </a:bodyPr>
          <a:lstStyle/>
          <a:p>
            <a:pPr eaLnBrk="1" hangingPunct="1"/>
            <a:r>
              <a:rPr lang="en-GB" dirty="0">
                <a:latin typeface="Calibri" pitchFamily="34" charset="0"/>
                <a:cs typeface="Arial" charset="0"/>
              </a:rPr>
              <a:t>Data-processing models</a:t>
            </a:r>
          </a:p>
        </p:txBody>
      </p:sp>
      <p:sp>
        <p:nvSpPr>
          <p:cNvPr id="36867" name="Rectangle 3"/>
          <p:cNvSpPr>
            <a:spLocks noGrp="1" noChangeArrowheads="1"/>
          </p:cNvSpPr>
          <p:nvPr>
            <p:ph idx="1"/>
          </p:nvPr>
        </p:nvSpPr>
        <p:spPr/>
        <p:txBody>
          <a:bodyPr/>
          <a:lstStyle/>
          <a:p>
            <a:pPr eaLnBrk="1" hangingPunct="1">
              <a:lnSpc>
                <a:spcPct val="150000"/>
              </a:lnSpc>
            </a:pPr>
            <a:r>
              <a:rPr lang="en-GB" sz="2400" dirty="0">
                <a:latin typeface="Calibri" pitchFamily="34" charset="0"/>
                <a:cs typeface="Arial" charset="0"/>
              </a:rPr>
              <a:t>Data flow diagrams are used to model the system’s data processing</a:t>
            </a:r>
          </a:p>
          <a:p>
            <a:pPr eaLnBrk="1" hangingPunct="1">
              <a:lnSpc>
                <a:spcPct val="150000"/>
              </a:lnSpc>
            </a:pPr>
            <a:r>
              <a:rPr lang="en-GB" sz="2400" dirty="0">
                <a:latin typeface="Calibri" pitchFamily="34" charset="0"/>
                <a:cs typeface="Arial" charset="0"/>
              </a:rPr>
              <a:t>These show the processing steps as data flows through a system</a:t>
            </a:r>
          </a:p>
          <a:p>
            <a:pPr eaLnBrk="1" hangingPunct="1">
              <a:lnSpc>
                <a:spcPct val="150000"/>
              </a:lnSpc>
            </a:pPr>
            <a:r>
              <a:rPr lang="en-GB" sz="2400" dirty="0">
                <a:latin typeface="Calibri" pitchFamily="34" charset="0"/>
                <a:cs typeface="Arial" charset="0"/>
              </a:rPr>
              <a:t>Intrinsic part of many analysis methods</a:t>
            </a:r>
          </a:p>
          <a:p>
            <a:pPr eaLnBrk="1" hangingPunct="1">
              <a:lnSpc>
                <a:spcPct val="150000"/>
              </a:lnSpc>
            </a:pPr>
            <a:r>
              <a:rPr lang="en-GB" sz="2400" dirty="0">
                <a:latin typeface="Calibri" pitchFamily="34" charset="0"/>
                <a:cs typeface="Arial" charset="0"/>
              </a:rPr>
              <a:t>Simple and intuitive notation that customers can understand</a:t>
            </a:r>
          </a:p>
          <a:p>
            <a:pPr eaLnBrk="1" hangingPunct="1">
              <a:lnSpc>
                <a:spcPct val="150000"/>
              </a:lnSpc>
            </a:pPr>
            <a:r>
              <a:rPr lang="en-GB" sz="2400" dirty="0">
                <a:latin typeface="Calibri" pitchFamily="34" charset="0"/>
                <a:cs typeface="Arial" charset="0"/>
              </a:rPr>
              <a:t>Show end-to-end processing of data</a:t>
            </a:r>
          </a:p>
        </p:txBody>
      </p:sp>
      <p:sp>
        <p:nvSpPr>
          <p:cNvPr id="3" name="Date Placeholder 2"/>
          <p:cNvSpPr>
            <a:spLocks noGrp="1"/>
          </p:cNvSpPr>
          <p:nvPr>
            <p:ph type="dt" sz="half" idx="10"/>
          </p:nvPr>
        </p:nvSpPr>
        <p:spPr/>
        <p:txBody>
          <a:bodyPr/>
          <a:lstStyle/>
          <a:p>
            <a:fld id="{0888DEC1-1546-411B-A116-2AA85F7D1168}"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56</a:t>
            </a:fld>
            <a:endParaRPr lang="en-US"/>
          </a:p>
        </p:txBody>
      </p:sp>
    </p:spTree>
    <p:extLst>
      <p:ext uri="{BB962C8B-B14F-4D97-AF65-F5344CB8AC3E}">
        <p14:creationId xmlns:p14="http://schemas.microsoft.com/office/powerpoint/2010/main" val="305037878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Data Flow Diagram</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57</a:t>
            </a:fld>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1981200" y="1810544"/>
            <a:ext cx="7810500" cy="410527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sz="4400" dirty="0">
                <a:latin typeface="Calibri" pitchFamily="34" charset="0"/>
                <a:cs typeface="Arial" charset="0"/>
              </a:rPr>
              <a:t>DFD- Level 0</a:t>
            </a:r>
            <a:br>
              <a:rPr lang="en-US" sz="4400" dirty="0">
                <a:latin typeface="Calibri" pitchFamily="34" charset="0"/>
                <a:cs typeface="Arial" charset="0"/>
              </a:rPr>
            </a:br>
            <a:endParaRPr lang="en-US" sz="4400" dirty="0">
              <a:latin typeface="Calibri" pitchFamily="34" charset="0"/>
              <a:cs typeface="Arial" charset="0"/>
            </a:endParaRPr>
          </a:p>
        </p:txBody>
      </p:sp>
      <p:sp>
        <p:nvSpPr>
          <p:cNvPr id="3" name="Content Placeholder 2"/>
          <p:cNvSpPr>
            <a:spLocks noGrp="1"/>
          </p:cNvSpPr>
          <p:nvPr>
            <p:ph sz="half" idx="1"/>
          </p:nvPr>
        </p:nvSpPr>
        <p:spPr>
          <a:xfrm>
            <a:off x="111217" y="1600202"/>
            <a:ext cx="5756183" cy="4525963"/>
          </a:xfrm>
        </p:spPr>
        <p:txBody>
          <a:bodyPr>
            <a:normAutofit fontScale="92500" lnSpcReduction="20000"/>
          </a:bodyPr>
          <a:lstStyle/>
          <a:p>
            <a:pPr algn="just"/>
            <a:r>
              <a:rPr lang="en-US" dirty="0"/>
              <a:t>DFD Level 0 is also called a </a:t>
            </a:r>
            <a:r>
              <a:rPr lang="en-US" dirty="0">
                <a:solidFill>
                  <a:srgbClr val="FF0000"/>
                </a:solidFill>
              </a:rPr>
              <a:t>Context Diagram. </a:t>
            </a:r>
            <a:endParaRPr lang="en-US" dirty="0" smtClean="0">
              <a:solidFill>
                <a:srgbClr val="FF0000"/>
              </a:solidFill>
            </a:endParaRPr>
          </a:p>
          <a:p>
            <a:pPr algn="just"/>
            <a:r>
              <a:rPr lang="en-US" dirty="0" smtClean="0"/>
              <a:t>It’s </a:t>
            </a:r>
            <a:r>
              <a:rPr lang="en-US" dirty="0"/>
              <a:t>a basic overview of the whole system or process being analyzed or modeled. </a:t>
            </a:r>
            <a:endParaRPr lang="en-US" dirty="0" smtClean="0"/>
          </a:p>
          <a:p>
            <a:pPr algn="just"/>
            <a:r>
              <a:rPr lang="en-US" dirty="0" smtClean="0"/>
              <a:t>It’s </a:t>
            </a:r>
            <a:r>
              <a:rPr lang="en-US" dirty="0"/>
              <a:t>designed to be an at-a-glance view, showing the system as a single high-level process, with its relationship to external entities. </a:t>
            </a:r>
            <a:endParaRPr lang="en-US" dirty="0" smtClean="0"/>
          </a:p>
          <a:p>
            <a:pPr algn="just"/>
            <a:r>
              <a:rPr lang="en-US" dirty="0" smtClean="0"/>
              <a:t>It </a:t>
            </a:r>
            <a:r>
              <a:rPr lang="en-US" dirty="0"/>
              <a:t>should be easily understood by a wide audience, including stakeholders, business analysts, data analysts and developers. </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58</a:t>
            </a:fld>
            <a:endParaRPr lang="en-US"/>
          </a:p>
        </p:txBody>
      </p:sp>
      <p:pic>
        <p:nvPicPr>
          <p:cNvPr id="14" name="Content Placeholder 13"/>
          <p:cNvPicPr>
            <a:picLocks noGrp="1" noChangeAspect="1"/>
          </p:cNvPicPr>
          <p:nvPr>
            <p:ph sz="half" idx="2"/>
          </p:nvPr>
        </p:nvPicPr>
        <p:blipFill>
          <a:blip r:embed="rId2" cstate="print"/>
          <a:stretch>
            <a:fillRect/>
          </a:stretch>
        </p:blipFill>
        <p:spPr>
          <a:xfrm>
            <a:off x="5867400" y="2590800"/>
            <a:ext cx="6095999" cy="1600200"/>
          </a:xfrm>
          <a:prstGeom prst="rect">
            <a:avLst/>
          </a:prstGeom>
        </p:spPr>
      </p:pic>
    </p:spTree>
    <p:extLst>
      <p:ext uri="{BB962C8B-B14F-4D97-AF65-F5344CB8AC3E}">
        <p14:creationId xmlns:p14="http://schemas.microsoft.com/office/powerpoint/2010/main" val="434413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400" dirty="0" smtClean="0">
                <a:latin typeface="Calibri" pitchFamily="34" charset="0"/>
                <a:cs typeface="Arial" charset="0"/>
              </a:rPr>
              <a:t>DFD- </a:t>
            </a:r>
            <a:r>
              <a:rPr lang="en-US" sz="4400" dirty="0">
                <a:latin typeface="Calibri" pitchFamily="34" charset="0"/>
                <a:cs typeface="Arial" charset="0"/>
              </a:rPr>
              <a:t>Level </a:t>
            </a:r>
            <a:r>
              <a:rPr lang="en-US" sz="4400" dirty="0" smtClean="0">
                <a:latin typeface="Calibri" pitchFamily="34" charset="0"/>
                <a:cs typeface="Arial" charset="0"/>
              </a:rPr>
              <a:t>1</a:t>
            </a:r>
            <a:endParaRPr lang="en-US" sz="4400" dirty="0">
              <a:latin typeface="Calibri" pitchFamily="34" charset="0"/>
              <a:cs typeface="Arial" charset="0"/>
            </a:endParaRPr>
          </a:p>
        </p:txBody>
      </p:sp>
      <p:sp>
        <p:nvSpPr>
          <p:cNvPr id="3" name="Content Placeholder 2"/>
          <p:cNvSpPr>
            <a:spLocks noGrp="1"/>
          </p:cNvSpPr>
          <p:nvPr>
            <p:ph sz="half" idx="1"/>
          </p:nvPr>
        </p:nvSpPr>
        <p:spPr/>
        <p:txBody>
          <a:bodyPr>
            <a:normAutofit/>
          </a:bodyPr>
          <a:lstStyle/>
          <a:p>
            <a:pPr algn="just"/>
            <a:r>
              <a:rPr lang="en-US" dirty="0"/>
              <a:t>DFD Level 1 provides a more detailed breakout of pieces of the Context Level Diagram. </a:t>
            </a:r>
            <a:endParaRPr lang="en-US" dirty="0" smtClean="0"/>
          </a:p>
          <a:p>
            <a:pPr algn="just"/>
            <a:r>
              <a:rPr lang="en-US" dirty="0" smtClean="0"/>
              <a:t>You </a:t>
            </a:r>
            <a:r>
              <a:rPr lang="en-US" dirty="0"/>
              <a:t>will highlight the main functions carried out by the system, as you break down the high-level process of the Context Diagram into its </a:t>
            </a:r>
            <a:r>
              <a:rPr lang="en-US" dirty="0" smtClean="0"/>
              <a:t>sub processes</a:t>
            </a:r>
            <a:r>
              <a:rPr lang="en-US" dirty="0"/>
              <a:t>. </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59</a:t>
            </a:fld>
            <a:endParaRPr lang="en-US"/>
          </a:p>
        </p:txBody>
      </p:sp>
      <p:pic>
        <p:nvPicPr>
          <p:cNvPr id="10" name="Content Placeholder 9"/>
          <p:cNvPicPr>
            <a:picLocks noGrp="1" noChangeAspect="1"/>
          </p:cNvPicPr>
          <p:nvPr>
            <p:ph sz="half" idx="2"/>
          </p:nvPr>
        </p:nvPicPr>
        <p:blipFill rotWithShape="1">
          <a:blip r:embed="rId2" cstate="print"/>
          <a:srcRect l="6708" r="4758"/>
          <a:stretch/>
        </p:blipFill>
        <p:spPr>
          <a:xfrm>
            <a:off x="6096000" y="1186336"/>
            <a:ext cx="5638799" cy="5671664"/>
          </a:xfrm>
          <a:prstGeom prst="rect">
            <a:avLst/>
          </a:prstGeom>
        </p:spPr>
      </p:pic>
    </p:spTree>
    <p:extLst>
      <p:ext uri="{BB962C8B-B14F-4D97-AF65-F5344CB8AC3E}">
        <p14:creationId xmlns:p14="http://schemas.microsoft.com/office/powerpoint/2010/main" val="1418000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7342"/>
            <a:ext cx="10972801" cy="1143000"/>
          </a:xfrm>
        </p:spPr>
        <p:txBody>
          <a:bodyPr/>
          <a:lstStyle/>
          <a:p>
            <a:r>
              <a:rPr lang="en-US" dirty="0" smtClean="0"/>
              <a:t>Ugly Face of Requirement Engineering</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a:t>
            </a:fld>
            <a:endParaRPr lang="en-US"/>
          </a:p>
        </p:txBody>
      </p:sp>
      <p:pic>
        <p:nvPicPr>
          <p:cNvPr id="7" name="Picture 6"/>
          <p:cNvPicPr>
            <a:picLocks noChangeAspect="1"/>
          </p:cNvPicPr>
          <p:nvPr/>
        </p:nvPicPr>
        <p:blipFill rotWithShape="1">
          <a:blip r:embed="rId2" cstate="print"/>
          <a:srcRect l="18587" t="4311" r="19285" b="5096"/>
          <a:stretch/>
        </p:blipFill>
        <p:spPr>
          <a:xfrm>
            <a:off x="1828800" y="1125876"/>
            <a:ext cx="8991600" cy="5732124"/>
          </a:xfrm>
          <a:prstGeom prst="rect">
            <a:avLst/>
          </a:prstGeom>
        </p:spPr>
      </p:pic>
    </p:spTree>
    <p:extLst>
      <p:ext uri="{BB962C8B-B14F-4D97-AF65-F5344CB8AC3E}">
        <p14:creationId xmlns:p14="http://schemas.microsoft.com/office/powerpoint/2010/main" val="237147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400" dirty="0" smtClean="0">
                <a:latin typeface="Calibri" pitchFamily="34" charset="0"/>
                <a:cs typeface="Arial" charset="0"/>
              </a:rPr>
              <a:t>DFD- </a:t>
            </a:r>
            <a:r>
              <a:rPr lang="en-US" sz="4400" dirty="0">
                <a:latin typeface="Calibri" pitchFamily="34" charset="0"/>
                <a:cs typeface="Arial" charset="0"/>
              </a:rPr>
              <a:t>Level </a:t>
            </a:r>
            <a:r>
              <a:rPr lang="en-US" sz="4400" dirty="0" smtClean="0">
                <a:latin typeface="Calibri" pitchFamily="34" charset="0"/>
                <a:cs typeface="Arial" charset="0"/>
              </a:rPr>
              <a:t>2</a:t>
            </a:r>
            <a:endParaRPr lang="en-US" sz="4400" dirty="0">
              <a:latin typeface="Calibri" pitchFamily="34" charset="0"/>
              <a:cs typeface="Arial" charset="0"/>
            </a:endParaRP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60</a:t>
            </a:fld>
            <a:endParaRPr lang="en-US"/>
          </a:p>
        </p:txBody>
      </p:sp>
      <p:sp>
        <p:nvSpPr>
          <p:cNvPr id="2" name="Content Placeholder 1"/>
          <p:cNvSpPr>
            <a:spLocks noGrp="1"/>
          </p:cNvSpPr>
          <p:nvPr>
            <p:ph sz="half" idx="1"/>
          </p:nvPr>
        </p:nvSpPr>
        <p:spPr/>
        <p:txBody>
          <a:bodyPr/>
          <a:lstStyle/>
          <a:p>
            <a:pPr algn="just"/>
            <a:r>
              <a:rPr lang="en-US" dirty="0"/>
              <a:t>DFD Level 2 then goes one step deeper into parts of Level 1. It may require more text to reach the necessary level of detail about the system’s functioning. </a:t>
            </a:r>
          </a:p>
        </p:txBody>
      </p:sp>
      <p:pic>
        <p:nvPicPr>
          <p:cNvPr id="12" name="Content Placeholder 11"/>
          <p:cNvPicPr>
            <a:picLocks noGrp="1" noChangeAspect="1"/>
          </p:cNvPicPr>
          <p:nvPr>
            <p:ph sz="half" idx="2"/>
          </p:nvPr>
        </p:nvPicPr>
        <p:blipFill>
          <a:blip r:embed="rId2" cstate="print"/>
          <a:stretch>
            <a:fillRect/>
          </a:stretch>
        </p:blipFill>
        <p:spPr>
          <a:xfrm>
            <a:off x="5715000" y="1600200"/>
            <a:ext cx="5943599" cy="4756152"/>
          </a:xfrm>
          <a:prstGeom prst="rect">
            <a:avLst/>
          </a:prstGeom>
        </p:spPr>
      </p:pic>
    </p:spTree>
    <p:extLst>
      <p:ext uri="{BB962C8B-B14F-4D97-AF65-F5344CB8AC3E}">
        <p14:creationId xmlns:p14="http://schemas.microsoft.com/office/powerpoint/2010/main" val="3852477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DFD : Safe home Software</a:t>
            </a:r>
            <a:endParaRPr lang="en-US" dirty="0"/>
          </a:p>
        </p:txBody>
      </p:sp>
      <p:sp>
        <p:nvSpPr>
          <p:cNvPr id="3" name="Content Placeholder 2"/>
          <p:cNvSpPr>
            <a:spLocks noGrp="1"/>
          </p:cNvSpPr>
          <p:nvPr>
            <p:ph sz="half" idx="1"/>
          </p:nvPr>
        </p:nvSpPr>
        <p:spPr>
          <a:xfrm>
            <a:off x="1143000" y="1600202"/>
            <a:ext cx="9448800" cy="4525963"/>
          </a:xfrm>
        </p:spPr>
        <p:txBody>
          <a:bodyPr>
            <a:normAutofit fontScale="47500" lnSpcReduction="20000"/>
          </a:bodyPr>
          <a:lstStyle/>
          <a:p>
            <a:endParaRPr lang="en-US" dirty="0" smtClean="0"/>
          </a:p>
          <a:p>
            <a:pPr algn="just">
              <a:buNone/>
            </a:pPr>
            <a:r>
              <a:rPr lang="en-US" sz="3600" dirty="0" smtClean="0"/>
              <a:t>Safe Home software </a:t>
            </a:r>
            <a:r>
              <a:rPr lang="en-US" sz="3600" i="1" dirty="0" smtClean="0"/>
              <a:t>enables the homeowner to configure the security system when it is</a:t>
            </a:r>
          </a:p>
          <a:p>
            <a:pPr algn="just">
              <a:buNone/>
            </a:pPr>
            <a:r>
              <a:rPr lang="en-US" sz="3600" i="1" dirty="0" smtClean="0"/>
              <a:t>installed, monitors all sensors connected to the security system, and interacts with the homeowner</a:t>
            </a:r>
          </a:p>
          <a:p>
            <a:pPr algn="just">
              <a:buNone/>
            </a:pPr>
            <a:r>
              <a:rPr lang="en-US" sz="3600" dirty="0" smtClean="0"/>
              <a:t>through a keypad and function keys </a:t>
            </a:r>
            <a:r>
              <a:rPr lang="en-US" sz="3600" i="1" dirty="0" smtClean="0"/>
              <a:t>contained in the Safe Home control panel </a:t>
            </a:r>
          </a:p>
          <a:p>
            <a:pPr algn="just">
              <a:buNone/>
            </a:pPr>
            <a:r>
              <a:rPr lang="en-US" sz="3600" dirty="0" smtClean="0"/>
              <a:t>During installation, the Safe Home control panel is </a:t>
            </a:r>
            <a:r>
              <a:rPr lang="en-US" sz="3600" i="1" dirty="0" smtClean="0"/>
              <a:t>used to "program" and configure the</a:t>
            </a:r>
          </a:p>
          <a:p>
            <a:pPr algn="just">
              <a:buNone/>
            </a:pPr>
            <a:r>
              <a:rPr lang="en-US" sz="3600" dirty="0" smtClean="0"/>
              <a:t>system. Each sensor is </a:t>
            </a:r>
            <a:r>
              <a:rPr lang="en-US" sz="3600" i="1" dirty="0" smtClean="0"/>
              <a:t>assigned a number and type, a master password is programmed for</a:t>
            </a:r>
          </a:p>
          <a:p>
            <a:pPr algn="just">
              <a:buNone/>
            </a:pPr>
            <a:r>
              <a:rPr lang="en-US" sz="3600" i="1" dirty="0" smtClean="0"/>
              <a:t>arming and disarming the system, and telephone number(s) are input for dialing when a</a:t>
            </a:r>
          </a:p>
          <a:p>
            <a:pPr algn="just">
              <a:buNone/>
            </a:pPr>
            <a:r>
              <a:rPr lang="en-US" sz="3600" dirty="0" smtClean="0"/>
              <a:t>sensor event occurs.</a:t>
            </a:r>
          </a:p>
          <a:p>
            <a:pPr algn="just">
              <a:buNone/>
            </a:pPr>
            <a:endParaRPr lang="en-US" sz="3600" dirty="0" smtClean="0"/>
          </a:p>
          <a:p>
            <a:pPr algn="just">
              <a:buNone/>
            </a:pPr>
            <a:r>
              <a:rPr lang="en-US" sz="3600" dirty="0" smtClean="0"/>
              <a:t>When a sensor event is </a:t>
            </a:r>
            <a:r>
              <a:rPr lang="en-US" sz="3600" i="1" dirty="0" smtClean="0"/>
              <a:t>recognized, the software invokes an audible alarm attached to</a:t>
            </a:r>
          </a:p>
          <a:p>
            <a:pPr algn="just">
              <a:buNone/>
            </a:pPr>
            <a:r>
              <a:rPr lang="en-US" sz="3600" dirty="0" smtClean="0"/>
              <a:t>the system. After a delay time that is </a:t>
            </a:r>
            <a:r>
              <a:rPr lang="en-US" sz="3600" i="1" dirty="0" smtClean="0"/>
              <a:t>specified by the homeowner during system configuration</a:t>
            </a:r>
          </a:p>
          <a:p>
            <a:pPr algn="just">
              <a:buNone/>
            </a:pPr>
            <a:r>
              <a:rPr lang="en-US" sz="3600" dirty="0" smtClean="0"/>
              <a:t>activities, the software dials a telephone number of a monitoring service, </a:t>
            </a:r>
            <a:r>
              <a:rPr lang="en-US" sz="3600" i="1" dirty="0" smtClean="0"/>
              <a:t>provides information</a:t>
            </a:r>
          </a:p>
          <a:p>
            <a:pPr algn="just">
              <a:buNone/>
            </a:pPr>
            <a:r>
              <a:rPr lang="en-US" sz="3600" dirty="0" smtClean="0"/>
              <a:t>about the location, </a:t>
            </a:r>
            <a:r>
              <a:rPr lang="en-US" sz="3600" i="1" dirty="0" smtClean="0"/>
              <a:t>reporting the nature of the event that has been detected. The</a:t>
            </a:r>
          </a:p>
          <a:p>
            <a:pPr algn="just">
              <a:buNone/>
            </a:pPr>
            <a:r>
              <a:rPr lang="en-US" sz="3600" dirty="0" smtClean="0"/>
              <a:t>telephone number will be </a:t>
            </a:r>
            <a:r>
              <a:rPr lang="en-US" sz="3600" i="1" dirty="0" smtClean="0"/>
              <a:t>redialed every 20 seconds until telephone connection is obtained.</a:t>
            </a:r>
          </a:p>
          <a:p>
            <a:pPr algn="just">
              <a:buNone/>
            </a:pPr>
            <a:r>
              <a:rPr lang="en-US" sz="3600" dirty="0" smtClean="0"/>
              <a:t>All interaction with </a:t>
            </a:r>
            <a:r>
              <a:rPr lang="en-US" sz="3600" dirty="0" err="1" smtClean="0"/>
              <a:t>SafeHome</a:t>
            </a:r>
            <a:r>
              <a:rPr lang="en-US" sz="3600" dirty="0" smtClean="0"/>
              <a:t> is </a:t>
            </a:r>
            <a:r>
              <a:rPr lang="en-US" sz="3600" i="1" dirty="0" smtClean="0"/>
              <a:t>managed by a user‐interaction subsystem that reads</a:t>
            </a:r>
          </a:p>
          <a:p>
            <a:pPr algn="just">
              <a:buNone/>
            </a:pPr>
            <a:r>
              <a:rPr lang="en-US" sz="3600" dirty="0" smtClean="0"/>
              <a:t>input provided through the keypad and function keys, </a:t>
            </a:r>
            <a:r>
              <a:rPr lang="en-US" sz="3600" i="1" dirty="0" smtClean="0"/>
              <a:t>displays prompting messages on the</a:t>
            </a:r>
          </a:p>
          <a:p>
            <a:pPr algn="just">
              <a:buNone/>
            </a:pPr>
            <a:r>
              <a:rPr lang="en-US" sz="3600" dirty="0" smtClean="0"/>
              <a:t>LCD display, displays system status information on the LCD display.</a:t>
            </a:r>
            <a:endParaRPr lang="en-US" sz="3600" dirty="0"/>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Level 0 DFD</a:t>
            </a:r>
            <a:endParaRPr lang="en-US" dirty="0"/>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62</a:t>
            </a:fld>
            <a:endParaRPr lang="en-US"/>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838200" y="1981200"/>
            <a:ext cx="8804275" cy="41910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Level 1 DFD</a:t>
            </a:r>
            <a:endParaRPr lang="en-US" dirty="0"/>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63</a:t>
            </a:fld>
            <a:endParaRPr lang="en-US"/>
          </a:p>
        </p:txBody>
      </p:sp>
      <p:pic>
        <p:nvPicPr>
          <p:cNvPr id="2050" name="Picture 2"/>
          <p:cNvPicPr>
            <a:picLocks noGrp="1" noChangeAspect="1" noChangeArrowheads="1"/>
          </p:cNvPicPr>
          <p:nvPr>
            <p:ph sz="half" idx="1"/>
          </p:nvPr>
        </p:nvPicPr>
        <p:blipFill>
          <a:blip r:embed="rId2" cstate="print"/>
          <a:srcRect/>
          <a:stretch>
            <a:fillRect/>
          </a:stretch>
        </p:blipFill>
        <p:spPr bwMode="auto">
          <a:xfrm>
            <a:off x="111124" y="1676400"/>
            <a:ext cx="8956675" cy="47244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322045" y="365127"/>
            <a:ext cx="10030387" cy="1325563"/>
          </a:xfrm>
        </p:spPr>
        <p:txBody>
          <a:bodyPr>
            <a:normAutofit/>
          </a:bodyPr>
          <a:lstStyle/>
          <a:p>
            <a:pPr eaLnBrk="1" hangingPunct="1"/>
            <a:r>
              <a:rPr lang="en-GB" dirty="0" smtClean="0"/>
              <a:t>Entity Relationship Diagrams</a:t>
            </a:r>
            <a:endParaRPr lang="en-GB" dirty="0"/>
          </a:p>
        </p:txBody>
      </p:sp>
      <p:sp>
        <p:nvSpPr>
          <p:cNvPr id="37891" name="Rectangle 3"/>
          <p:cNvSpPr>
            <a:spLocks noGrp="1" noChangeArrowheads="1"/>
          </p:cNvSpPr>
          <p:nvPr>
            <p:ph idx="1"/>
          </p:nvPr>
        </p:nvSpPr>
        <p:spPr/>
        <p:txBody>
          <a:bodyPr>
            <a:normAutofit/>
          </a:bodyPr>
          <a:lstStyle/>
          <a:p>
            <a:r>
              <a:rPr lang="en-US" sz="2400" dirty="0"/>
              <a:t>An </a:t>
            </a:r>
            <a:r>
              <a:rPr lang="en-US" sz="2400" dirty="0" smtClean="0"/>
              <a:t>ERD </a:t>
            </a:r>
            <a:r>
              <a:rPr lang="en-US" sz="2400" dirty="0"/>
              <a:t>shows the relationships of entity sets stored in a database</a:t>
            </a:r>
            <a:r>
              <a:rPr lang="en-US" sz="2400" dirty="0" smtClean="0"/>
              <a:t>.</a:t>
            </a:r>
          </a:p>
          <a:p>
            <a:pPr lvl="1"/>
            <a:r>
              <a:rPr lang="en-US" sz="2000" dirty="0" smtClean="0"/>
              <a:t> </a:t>
            </a:r>
            <a:r>
              <a:rPr lang="en-US" sz="2000" dirty="0"/>
              <a:t>An entity in this context is an object, a component of data. </a:t>
            </a:r>
            <a:endParaRPr lang="en-US" sz="2000" dirty="0" smtClean="0"/>
          </a:p>
          <a:p>
            <a:pPr lvl="1"/>
            <a:r>
              <a:rPr lang="en-US" sz="2000" dirty="0" smtClean="0"/>
              <a:t>An </a:t>
            </a:r>
            <a:r>
              <a:rPr lang="en-US" sz="2000" dirty="0"/>
              <a:t>entity set is a collection of similar entities. </a:t>
            </a:r>
            <a:endParaRPr lang="en-US" sz="2000" dirty="0" smtClean="0"/>
          </a:p>
          <a:p>
            <a:pPr lvl="1"/>
            <a:r>
              <a:rPr lang="en-US" sz="2000" dirty="0" smtClean="0"/>
              <a:t>These </a:t>
            </a:r>
            <a:r>
              <a:rPr lang="en-US" sz="2000" dirty="0"/>
              <a:t>entities can have attributes that define its properties</a:t>
            </a:r>
            <a:r>
              <a:rPr lang="en-US" sz="2000" dirty="0" smtClean="0"/>
              <a:t>.</a:t>
            </a:r>
          </a:p>
          <a:p>
            <a:r>
              <a:rPr lang="en-US" sz="2400" dirty="0"/>
              <a:t>ER diagram illustrates the logical structure of databases.</a:t>
            </a:r>
          </a:p>
          <a:p>
            <a:r>
              <a:rPr lang="en-US" sz="2400" dirty="0"/>
              <a:t>ER diagrams are used to sketch out the design of a database.</a:t>
            </a:r>
          </a:p>
          <a:p>
            <a:endParaRPr lang="en-GB"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2714AA7E-3730-452F-BD56-2E9D56471F19}" type="datetime1">
              <a:rPr lang="en-US" smtClean="0"/>
              <a:pPr/>
              <a:t>3/29/2019</a:t>
            </a:fld>
            <a:endParaRPr lang="en-US"/>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64</a:t>
            </a:fld>
            <a:endParaRPr lang="en-US"/>
          </a:p>
        </p:txBody>
      </p:sp>
    </p:spTree>
    <p:extLst>
      <p:ext uri="{BB962C8B-B14F-4D97-AF65-F5344CB8AC3E}">
        <p14:creationId xmlns:p14="http://schemas.microsoft.com/office/powerpoint/2010/main" val="17537001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 Notations </a:t>
            </a:r>
            <a:endParaRPr lang="en-US" dirty="0"/>
          </a:p>
        </p:txBody>
      </p:sp>
      <p:sp>
        <p:nvSpPr>
          <p:cNvPr id="3" name="Content Placeholder 2"/>
          <p:cNvSpPr>
            <a:spLocks noGrp="1"/>
          </p:cNvSpPr>
          <p:nvPr>
            <p:ph idx="1"/>
          </p:nvPr>
        </p:nvSpPr>
        <p:spPr>
          <a:xfrm>
            <a:off x="304800" y="1600202"/>
            <a:ext cx="9634359" cy="5029198"/>
          </a:xfrm>
        </p:spPr>
        <p:txBody>
          <a:bodyPr>
            <a:normAutofit fontScale="70000" lnSpcReduction="20000"/>
          </a:bodyPr>
          <a:lstStyle/>
          <a:p>
            <a:r>
              <a:rPr lang="en-US" dirty="0" smtClean="0">
                <a:solidFill>
                  <a:srgbClr val="FF0000"/>
                </a:solidFill>
              </a:rPr>
              <a:t>Entities</a:t>
            </a:r>
            <a:r>
              <a:rPr lang="en-US" dirty="0" smtClean="0"/>
              <a:t> :  is </a:t>
            </a:r>
            <a:r>
              <a:rPr lang="en-US" dirty="0"/>
              <a:t>an object or concept about which you want to store information.  </a:t>
            </a:r>
            <a:endParaRPr lang="en-US" dirty="0" smtClean="0"/>
          </a:p>
          <a:p>
            <a:endParaRPr lang="en-US" dirty="0" smtClean="0"/>
          </a:p>
          <a:p>
            <a:r>
              <a:rPr lang="en-US" dirty="0" smtClean="0">
                <a:solidFill>
                  <a:srgbClr val="FF0000"/>
                </a:solidFill>
              </a:rPr>
              <a:t>Actions</a:t>
            </a:r>
            <a:r>
              <a:rPr lang="en-US" dirty="0"/>
              <a:t>, which are represented by diamond shapes, show how two entities share information in the database. </a:t>
            </a:r>
            <a:endParaRPr lang="en-US" dirty="0" smtClean="0"/>
          </a:p>
          <a:p>
            <a:endParaRPr lang="en-US" dirty="0" smtClean="0"/>
          </a:p>
          <a:p>
            <a:r>
              <a:rPr lang="en-US" dirty="0" smtClean="0">
                <a:solidFill>
                  <a:srgbClr val="FF0000"/>
                </a:solidFill>
              </a:rPr>
              <a:t>Attributes</a:t>
            </a:r>
            <a:r>
              <a:rPr lang="en-US" dirty="0"/>
              <a:t>, which are represented by ovals. A key attribute is the unique, distinguishing characteristic of the entity. </a:t>
            </a:r>
            <a:endParaRPr lang="en-US" dirty="0" smtClean="0"/>
          </a:p>
          <a:p>
            <a:pPr lvl="1"/>
            <a:r>
              <a:rPr lang="en-US" dirty="0" smtClean="0"/>
              <a:t>A </a:t>
            </a:r>
            <a:r>
              <a:rPr lang="en-US" dirty="0"/>
              <a:t>multivalued attribute can have more than one value. For example, an employee entity can have multiple skill values. </a:t>
            </a:r>
            <a:endParaRPr lang="en-US" dirty="0" smtClean="0"/>
          </a:p>
          <a:p>
            <a:pPr lvl="1"/>
            <a:r>
              <a:rPr lang="en-US" dirty="0" smtClean="0"/>
              <a:t>A </a:t>
            </a:r>
            <a:r>
              <a:rPr lang="en-US" dirty="0"/>
              <a:t>derived attribute is based on another attribute. For example, an employee's monthly salary is based on the employee's annual salary. </a:t>
            </a:r>
            <a:endParaRPr lang="en-US" dirty="0" smtClean="0"/>
          </a:p>
          <a:p>
            <a:pPr lvl="1"/>
            <a:endParaRPr lang="en-US" dirty="0" smtClean="0"/>
          </a:p>
          <a:p>
            <a:r>
              <a:rPr lang="en-US" dirty="0" smtClean="0">
                <a:solidFill>
                  <a:srgbClr val="FF0000"/>
                </a:solidFill>
              </a:rPr>
              <a:t>Connecting</a:t>
            </a:r>
            <a:r>
              <a:rPr lang="en-US" dirty="0" smtClean="0"/>
              <a:t> </a:t>
            </a:r>
            <a:r>
              <a:rPr lang="en-US" dirty="0"/>
              <a:t>lines, solid lines that connect attributes to show the relationships of entities in the diagram.</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65</a:t>
            </a:fld>
            <a:endParaRPr lang="en-US"/>
          </a:p>
        </p:txBody>
      </p:sp>
      <p:pic>
        <p:nvPicPr>
          <p:cNvPr id="8" name="Picture 7"/>
          <p:cNvPicPr>
            <a:picLocks noChangeAspect="1"/>
          </p:cNvPicPr>
          <p:nvPr/>
        </p:nvPicPr>
        <p:blipFill>
          <a:blip r:embed="rId2" cstate="print"/>
          <a:stretch>
            <a:fillRect/>
          </a:stretch>
        </p:blipFill>
        <p:spPr>
          <a:xfrm>
            <a:off x="9858413" y="1522413"/>
            <a:ext cx="1628421" cy="915987"/>
          </a:xfrm>
          <a:prstGeom prst="rect">
            <a:avLst/>
          </a:prstGeom>
        </p:spPr>
      </p:pic>
      <p:pic>
        <p:nvPicPr>
          <p:cNvPr id="9" name="Picture 8"/>
          <p:cNvPicPr>
            <a:picLocks noChangeAspect="1"/>
          </p:cNvPicPr>
          <p:nvPr/>
        </p:nvPicPr>
        <p:blipFill>
          <a:blip r:embed="rId3" cstate="print"/>
          <a:stretch>
            <a:fillRect/>
          </a:stretch>
        </p:blipFill>
        <p:spPr>
          <a:xfrm>
            <a:off x="9858413" y="2705100"/>
            <a:ext cx="1866900" cy="876300"/>
          </a:xfrm>
          <a:prstGeom prst="rect">
            <a:avLst/>
          </a:prstGeom>
        </p:spPr>
      </p:pic>
      <p:pic>
        <p:nvPicPr>
          <p:cNvPr id="10" name="Picture 9"/>
          <p:cNvPicPr>
            <a:picLocks noChangeAspect="1"/>
          </p:cNvPicPr>
          <p:nvPr/>
        </p:nvPicPr>
        <p:blipFill>
          <a:blip r:embed="rId4" cstate="print"/>
          <a:stretch>
            <a:fillRect/>
          </a:stretch>
        </p:blipFill>
        <p:spPr>
          <a:xfrm>
            <a:off x="9861382" y="3966094"/>
            <a:ext cx="1721019" cy="891915"/>
          </a:xfrm>
          <a:prstGeom prst="rect">
            <a:avLst/>
          </a:prstGeom>
        </p:spPr>
      </p:pic>
    </p:spTree>
    <p:extLst>
      <p:ext uri="{BB962C8B-B14F-4D97-AF65-F5344CB8AC3E}">
        <p14:creationId xmlns:p14="http://schemas.microsoft.com/office/powerpoint/2010/main" val="4245943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a:t>
            </a:r>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66</a:t>
            </a:fld>
            <a:endParaRPr lang="en-US"/>
          </a:p>
        </p:txBody>
      </p:sp>
      <p:pic>
        <p:nvPicPr>
          <p:cNvPr id="7" name="Picture 6"/>
          <p:cNvPicPr>
            <a:picLocks noChangeAspect="1"/>
          </p:cNvPicPr>
          <p:nvPr/>
        </p:nvPicPr>
        <p:blipFill>
          <a:blip r:embed="rId2" cstate="print"/>
          <a:stretch>
            <a:fillRect/>
          </a:stretch>
        </p:blipFill>
        <p:spPr>
          <a:xfrm>
            <a:off x="609600" y="1569720"/>
            <a:ext cx="5638800" cy="3383280"/>
          </a:xfrm>
          <a:prstGeom prst="rect">
            <a:avLst/>
          </a:prstGeom>
        </p:spPr>
      </p:pic>
      <p:pic>
        <p:nvPicPr>
          <p:cNvPr id="12" name="Picture 11"/>
          <p:cNvPicPr>
            <a:picLocks noChangeAspect="1"/>
          </p:cNvPicPr>
          <p:nvPr/>
        </p:nvPicPr>
        <p:blipFill>
          <a:blip r:embed="rId3" cstate="print"/>
          <a:stretch>
            <a:fillRect/>
          </a:stretch>
        </p:blipFill>
        <p:spPr>
          <a:xfrm>
            <a:off x="4741686" y="4114800"/>
            <a:ext cx="7357814" cy="2089152"/>
          </a:xfrm>
          <a:prstGeom prst="rect">
            <a:avLst/>
          </a:prstGeom>
        </p:spPr>
      </p:pic>
    </p:spTree>
    <p:extLst>
      <p:ext uri="{BB962C8B-B14F-4D97-AF65-F5344CB8AC3E}">
        <p14:creationId xmlns:p14="http://schemas.microsoft.com/office/powerpoint/2010/main" val="2465038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a:t>
            </a:r>
            <a:endParaRPr lang="en-US" b="1"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67</a:t>
            </a:fld>
            <a:endParaRPr lang="en-US"/>
          </a:p>
        </p:txBody>
      </p:sp>
      <p:pic>
        <p:nvPicPr>
          <p:cNvPr id="12" name="Picture 11"/>
          <p:cNvPicPr>
            <a:picLocks noChangeAspect="1"/>
          </p:cNvPicPr>
          <p:nvPr/>
        </p:nvPicPr>
        <p:blipFill>
          <a:blip r:embed="rId2" cstate="print"/>
          <a:stretch>
            <a:fillRect/>
          </a:stretch>
        </p:blipFill>
        <p:spPr>
          <a:xfrm>
            <a:off x="1504950" y="1447800"/>
            <a:ext cx="9182100" cy="5139473"/>
          </a:xfrm>
          <a:prstGeom prst="rect">
            <a:avLst/>
          </a:prstGeom>
        </p:spPr>
      </p:pic>
    </p:spTree>
    <p:extLst>
      <p:ext uri="{BB962C8B-B14F-4D97-AF65-F5344CB8AC3E}">
        <p14:creationId xmlns:p14="http://schemas.microsoft.com/office/powerpoint/2010/main" val="4016194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322045" y="365127"/>
            <a:ext cx="10030387" cy="1325563"/>
          </a:xfrm>
        </p:spPr>
        <p:txBody>
          <a:bodyPr/>
          <a:lstStyle/>
          <a:p>
            <a:pPr eaLnBrk="1" hangingPunct="1"/>
            <a:r>
              <a:rPr lang="en-US" dirty="0">
                <a:latin typeface="Calibri" pitchFamily="34" charset="0"/>
                <a:cs typeface="Arial" charset="0"/>
              </a:rPr>
              <a:t>UML-History</a:t>
            </a:r>
          </a:p>
        </p:txBody>
      </p:sp>
      <p:sp>
        <p:nvSpPr>
          <p:cNvPr id="40963" name="Content Placeholder 2"/>
          <p:cNvSpPr>
            <a:spLocks noGrp="1"/>
          </p:cNvSpPr>
          <p:nvPr>
            <p:ph idx="1"/>
          </p:nvPr>
        </p:nvSpPr>
        <p:spPr>
          <a:xfrm>
            <a:off x="877660" y="1719265"/>
            <a:ext cx="10512862" cy="4351337"/>
          </a:xfrm>
        </p:spPr>
        <p:txBody>
          <a:bodyPr>
            <a:noAutofit/>
          </a:bodyPr>
          <a:lstStyle/>
          <a:p>
            <a:pPr eaLnBrk="1" hangingPunct="1"/>
            <a:r>
              <a:rPr lang="en-US" sz="2400" dirty="0">
                <a:latin typeface="Calibri" pitchFamily="34" charset="0"/>
                <a:cs typeface="Arial" charset="0"/>
              </a:rPr>
              <a:t>CASE Tools: Automation of Software Development</a:t>
            </a:r>
          </a:p>
          <a:p>
            <a:pPr eaLnBrk="1" hangingPunct="1"/>
            <a:r>
              <a:rPr lang="en-US" sz="2400" dirty="0">
                <a:latin typeface="Calibri" pitchFamily="34" charset="0"/>
                <a:cs typeface="Arial" charset="0"/>
              </a:rPr>
              <a:t>People-to-People</a:t>
            </a:r>
          </a:p>
          <a:p>
            <a:pPr eaLnBrk="1" hangingPunct="1"/>
            <a:r>
              <a:rPr lang="en-US" sz="2400" dirty="0">
                <a:latin typeface="Calibri" pitchFamily="34" charset="0"/>
                <a:cs typeface="Arial" charset="0"/>
              </a:rPr>
              <a:t>People-to-Computer</a:t>
            </a:r>
          </a:p>
          <a:p>
            <a:pPr eaLnBrk="1" hangingPunct="1"/>
            <a:r>
              <a:rPr lang="en-US" sz="2400" dirty="0">
                <a:latin typeface="Calibri" pitchFamily="34" charset="0"/>
                <a:cs typeface="Arial" charset="0"/>
              </a:rPr>
              <a:t>Rational Software (An IBM Company) </a:t>
            </a:r>
          </a:p>
          <a:p>
            <a:pPr eaLnBrk="1" hangingPunct="1"/>
            <a:r>
              <a:rPr lang="en-US" sz="2400" dirty="0">
                <a:latin typeface="Calibri" pitchFamily="34" charset="0"/>
                <a:cs typeface="Arial" charset="0"/>
              </a:rPr>
              <a:t>Rational Rose / MS Visio: </a:t>
            </a:r>
          </a:p>
          <a:p>
            <a:pPr eaLnBrk="1" hangingPunct="1"/>
            <a:r>
              <a:rPr lang="en-US" sz="2400" dirty="0">
                <a:latin typeface="Calibri" pitchFamily="34" charset="0"/>
                <a:cs typeface="Arial" charset="0"/>
              </a:rPr>
              <a:t>Converting UML-Diagrams-to-Programs</a:t>
            </a:r>
          </a:p>
          <a:p>
            <a:pPr eaLnBrk="1" hangingPunct="1"/>
            <a:r>
              <a:rPr lang="en-US" sz="2400" dirty="0">
                <a:latin typeface="Calibri" pitchFamily="34" charset="0"/>
                <a:cs typeface="Arial" charset="0"/>
              </a:rPr>
              <a:t>OMG: Object Management Group</a:t>
            </a:r>
          </a:p>
          <a:p>
            <a:pPr eaLnBrk="1" hangingPunct="1"/>
            <a:r>
              <a:rPr lang="en-US" sz="2400" dirty="0">
                <a:latin typeface="Calibri" pitchFamily="34" charset="0"/>
                <a:cs typeface="Arial" charset="0"/>
              </a:rPr>
              <a:t>UML: an open standard controlled by OMG </a:t>
            </a:r>
          </a:p>
          <a:p>
            <a:pPr eaLnBrk="1" hangingPunct="1"/>
            <a:r>
              <a:rPr lang="en-US" sz="2400" dirty="0">
                <a:latin typeface="Calibri" pitchFamily="34" charset="0"/>
                <a:cs typeface="Arial" charset="0"/>
              </a:rPr>
              <a:t>UML 1.0 (1997)</a:t>
            </a:r>
          </a:p>
          <a:p>
            <a:pPr eaLnBrk="1" hangingPunct="1"/>
            <a:r>
              <a:rPr lang="en-US" sz="2400" dirty="0">
                <a:latin typeface="Calibri" pitchFamily="34" charset="0"/>
                <a:cs typeface="Arial" charset="0"/>
              </a:rPr>
              <a:t>UML 2.0 (2004)</a:t>
            </a:r>
          </a:p>
          <a:p>
            <a:pPr eaLnBrk="1" hangingPunct="1"/>
            <a:r>
              <a:rPr lang="en-US" sz="2400" dirty="0">
                <a:latin typeface="Calibri" pitchFamily="34" charset="0"/>
                <a:cs typeface="Arial" charset="0"/>
              </a:rPr>
              <a:t>…..</a:t>
            </a:r>
          </a:p>
          <a:p>
            <a:pPr eaLnBrk="1" hangingPunct="1"/>
            <a:endParaRPr lang="en-US" sz="2400" dirty="0">
              <a:latin typeface="Calibri" pitchFamily="34" charset="0"/>
              <a:cs typeface="Arial" charset="0"/>
            </a:endParaRPr>
          </a:p>
        </p:txBody>
      </p:sp>
      <p:sp>
        <p:nvSpPr>
          <p:cNvPr id="3" name="Date Placeholder 2"/>
          <p:cNvSpPr>
            <a:spLocks noGrp="1"/>
          </p:cNvSpPr>
          <p:nvPr>
            <p:ph type="dt" sz="half" idx="10"/>
          </p:nvPr>
        </p:nvSpPr>
        <p:spPr/>
        <p:txBody>
          <a:bodyPr/>
          <a:lstStyle/>
          <a:p>
            <a:fld id="{9F180F6A-018F-4C1A-A5F3-4AAA9E115236}" type="datetime1">
              <a:rPr lang="en-US" smtClean="0"/>
              <a:pPr/>
              <a:t>3/29/2019</a:t>
            </a:fld>
            <a:endParaRPr lang="en-US" dirty="0"/>
          </a:p>
        </p:txBody>
      </p:sp>
      <p:sp>
        <p:nvSpPr>
          <p:cNvPr id="4" name="Footer Placeholder 3"/>
          <p:cNvSpPr>
            <a:spLocks noGrp="1"/>
          </p:cNvSpPr>
          <p:nvPr>
            <p:ph type="ftr" sz="quarter" idx="11"/>
          </p:nvPr>
        </p:nvSpPr>
        <p:spPr/>
        <p:txBody>
          <a:bodyPr/>
          <a:lstStyle/>
          <a:p>
            <a:r>
              <a:rPr lang="en-US" smtClean="0"/>
              <a:t>Software Engineering and Project Management- UNIT II</a:t>
            </a:r>
            <a:endParaRPr lang="en-US"/>
          </a:p>
        </p:txBody>
      </p:sp>
      <p:sp>
        <p:nvSpPr>
          <p:cNvPr id="5" name="Slide Number Placeholder 4"/>
          <p:cNvSpPr>
            <a:spLocks noGrp="1"/>
          </p:cNvSpPr>
          <p:nvPr>
            <p:ph type="sldNum" sz="quarter" idx="12"/>
          </p:nvPr>
        </p:nvSpPr>
        <p:spPr/>
        <p:txBody>
          <a:bodyPr/>
          <a:lstStyle/>
          <a:p>
            <a:fld id="{A67AFE19-8960-4999-8BB5-FA14F1DD873F}" type="slidenum">
              <a:rPr lang="en-US" smtClean="0"/>
              <a:pPr/>
              <a:t>68</a:t>
            </a:fld>
            <a:endParaRPr lang="en-US"/>
          </a:p>
        </p:txBody>
      </p:sp>
    </p:spTree>
    <p:extLst>
      <p:ext uri="{BB962C8B-B14F-4D97-AF65-F5344CB8AC3E}">
        <p14:creationId xmlns:p14="http://schemas.microsoft.com/office/powerpoint/2010/main" val="8640747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Analysis and design</a:t>
            </a:r>
            <a:endParaRPr lang="en-US" dirty="0"/>
          </a:p>
        </p:txBody>
      </p:sp>
      <p:sp>
        <p:nvSpPr>
          <p:cNvPr id="3" name="Content Placeholder 2"/>
          <p:cNvSpPr>
            <a:spLocks noGrp="1"/>
          </p:cNvSpPr>
          <p:nvPr>
            <p:ph idx="1"/>
          </p:nvPr>
        </p:nvSpPr>
        <p:spPr/>
        <p:txBody>
          <a:bodyPr>
            <a:normAutofit/>
          </a:bodyPr>
          <a:lstStyle/>
          <a:p>
            <a:r>
              <a:rPr lang="en-US" b="1" dirty="0" smtClean="0"/>
              <a:t>Object</a:t>
            </a:r>
            <a:r>
              <a:rPr lang="en-US" dirty="0" smtClean="0"/>
              <a:t>-</a:t>
            </a:r>
            <a:r>
              <a:rPr lang="en-US" b="1" dirty="0" smtClean="0"/>
              <a:t>oriented analysis</a:t>
            </a:r>
            <a:r>
              <a:rPr lang="en-US" dirty="0"/>
              <a:t> is a process that groups items that interact with one another, typically by class, data or behavior, to create a model that accurately represents the </a:t>
            </a:r>
            <a:r>
              <a:rPr lang="en-US" dirty="0" smtClean="0"/>
              <a:t>system .</a:t>
            </a:r>
          </a:p>
          <a:p>
            <a:r>
              <a:rPr lang="en-US" dirty="0" smtClean="0"/>
              <a:t>The focus </a:t>
            </a:r>
            <a:r>
              <a:rPr lang="en-US" dirty="0"/>
              <a:t>is on capturing the structure and behavior of </a:t>
            </a:r>
            <a:r>
              <a:rPr lang="en-US" dirty="0" smtClean="0"/>
              <a:t>systems </a:t>
            </a:r>
            <a:r>
              <a:rPr lang="en-US" dirty="0"/>
              <a:t>into small modules that combines both </a:t>
            </a:r>
            <a:r>
              <a:rPr lang="en-US" dirty="0">
                <a:solidFill>
                  <a:srgbClr val="FF0000"/>
                </a:solidFill>
              </a:rPr>
              <a:t>data and process</a:t>
            </a:r>
            <a:r>
              <a:rPr lang="en-US" dirty="0" smtClean="0"/>
              <a:t>.</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69</a:t>
            </a:fld>
            <a:endParaRPr lang="en-US"/>
          </a:p>
        </p:txBody>
      </p:sp>
    </p:spTree>
    <p:extLst>
      <p:ext uri="{BB962C8B-B14F-4D97-AF65-F5344CB8AC3E}">
        <p14:creationId xmlns:p14="http://schemas.microsoft.com/office/powerpoint/2010/main" val="61838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Requirement Engineering </a:t>
            </a:r>
            <a:r>
              <a:rPr lang="en-US" dirty="0" smtClean="0">
                <a:solidFill>
                  <a:srgbClr val="FF0000"/>
                </a:solidFill>
              </a:rPr>
              <a:t>Steps</a:t>
            </a:r>
            <a:endParaRPr lang="en-US" dirty="0">
              <a:solidFill>
                <a:srgbClr val="FF0000"/>
              </a:solidFill>
            </a:endParaRPr>
          </a:p>
        </p:txBody>
      </p:sp>
      <p:sp>
        <p:nvSpPr>
          <p:cNvPr id="3" name="Content Placeholder 2"/>
          <p:cNvSpPr>
            <a:spLocks noGrp="1"/>
          </p:cNvSpPr>
          <p:nvPr>
            <p:ph idx="1"/>
          </p:nvPr>
        </p:nvSpPr>
        <p:spPr>
          <a:xfrm>
            <a:off x="609600" y="1600202"/>
            <a:ext cx="11277600" cy="4952998"/>
          </a:xfrm>
        </p:spPr>
        <p:txBody>
          <a:bodyPr>
            <a:normAutofit fontScale="77500" lnSpcReduction="20000"/>
          </a:bodyPr>
          <a:lstStyle/>
          <a:p>
            <a:r>
              <a:rPr lang="en-US" dirty="0" smtClean="0"/>
              <a:t>RE has overlapping steps :</a:t>
            </a:r>
            <a:endParaRPr lang="en-US" dirty="0"/>
          </a:p>
          <a:p>
            <a:pPr lvl="1"/>
            <a:r>
              <a:rPr lang="en-US" sz="3100" b="1" dirty="0" smtClean="0">
                <a:solidFill>
                  <a:srgbClr val="FF0000"/>
                </a:solidFill>
              </a:rPr>
              <a:t>Inception</a:t>
            </a:r>
            <a:r>
              <a:rPr lang="en-US" sz="3100" dirty="0"/>
              <a:t> </a:t>
            </a:r>
            <a:r>
              <a:rPr lang="en-US" sz="3100" dirty="0" smtClean="0"/>
              <a:t>- </a:t>
            </a:r>
            <a:r>
              <a:rPr lang="en-US" sz="3100" dirty="0"/>
              <a:t>in which the nature and scope of the system is defined.</a:t>
            </a:r>
          </a:p>
          <a:p>
            <a:pPr lvl="1"/>
            <a:r>
              <a:rPr lang="en-US" sz="3100" b="1" dirty="0" smtClean="0">
                <a:solidFill>
                  <a:srgbClr val="FF0000"/>
                </a:solidFill>
              </a:rPr>
              <a:t>Elicitation</a:t>
            </a:r>
            <a:r>
              <a:rPr lang="en-US" sz="3100" dirty="0"/>
              <a:t> </a:t>
            </a:r>
            <a:r>
              <a:rPr lang="en-US" sz="3100" dirty="0" smtClean="0"/>
              <a:t>- </a:t>
            </a:r>
            <a:r>
              <a:rPr lang="en-US" sz="3100" dirty="0"/>
              <a:t>in which the requirements for the software are initially gathered.</a:t>
            </a:r>
          </a:p>
          <a:p>
            <a:pPr lvl="1"/>
            <a:r>
              <a:rPr lang="en-US" sz="3100" b="1" dirty="0" smtClean="0">
                <a:solidFill>
                  <a:srgbClr val="FF0000"/>
                </a:solidFill>
              </a:rPr>
              <a:t>Elaboration -</a:t>
            </a:r>
            <a:r>
              <a:rPr lang="en-US" sz="3100" dirty="0" smtClean="0"/>
              <a:t> </a:t>
            </a:r>
            <a:r>
              <a:rPr lang="en-US" sz="3100" dirty="0"/>
              <a:t>in which the gathered requirements are refined.</a:t>
            </a:r>
          </a:p>
          <a:p>
            <a:pPr lvl="1"/>
            <a:r>
              <a:rPr lang="en-US" sz="3100" b="1" dirty="0" smtClean="0">
                <a:solidFill>
                  <a:srgbClr val="FF0000"/>
                </a:solidFill>
              </a:rPr>
              <a:t>Negotiation</a:t>
            </a:r>
            <a:r>
              <a:rPr lang="en-US" sz="3100" dirty="0">
                <a:solidFill>
                  <a:srgbClr val="FF0000"/>
                </a:solidFill>
              </a:rPr>
              <a:t> </a:t>
            </a:r>
            <a:r>
              <a:rPr lang="en-US" sz="3100" dirty="0" smtClean="0">
                <a:solidFill>
                  <a:srgbClr val="FF0000"/>
                </a:solidFill>
              </a:rPr>
              <a:t>-</a:t>
            </a:r>
            <a:r>
              <a:rPr lang="en-US" sz="3100" dirty="0" smtClean="0"/>
              <a:t>in </a:t>
            </a:r>
            <a:r>
              <a:rPr lang="en-US" sz="3100" dirty="0"/>
              <a:t>which the priorities of each requirement is determined, the essential requirements are noted, and, </a:t>
            </a:r>
            <a:r>
              <a:rPr lang="en-US" sz="3100" dirty="0" smtClean="0"/>
              <a:t>conflicts </a:t>
            </a:r>
            <a:r>
              <a:rPr lang="en-US" sz="3100" dirty="0"/>
              <a:t>between </a:t>
            </a:r>
            <a:r>
              <a:rPr lang="en-US" sz="3100" dirty="0" smtClean="0"/>
              <a:t>requirements </a:t>
            </a:r>
            <a:r>
              <a:rPr lang="en-US" sz="3100" dirty="0"/>
              <a:t>are resolved.</a:t>
            </a:r>
          </a:p>
          <a:p>
            <a:pPr lvl="1"/>
            <a:r>
              <a:rPr lang="en-US" sz="3100" b="1" dirty="0" smtClean="0">
                <a:solidFill>
                  <a:srgbClr val="FF0000"/>
                </a:solidFill>
              </a:rPr>
              <a:t>Specification</a:t>
            </a:r>
            <a:r>
              <a:rPr lang="en-US" sz="3100" dirty="0"/>
              <a:t> </a:t>
            </a:r>
            <a:r>
              <a:rPr lang="en-US" sz="3100" dirty="0" smtClean="0"/>
              <a:t>- </a:t>
            </a:r>
            <a:r>
              <a:rPr lang="en-US" sz="3100" dirty="0"/>
              <a:t>in which the requirements are gathered into a single product, being the result of the requirements engineering.</a:t>
            </a:r>
          </a:p>
          <a:p>
            <a:pPr lvl="1"/>
            <a:r>
              <a:rPr lang="en-US" sz="3100" b="1" dirty="0" smtClean="0">
                <a:solidFill>
                  <a:srgbClr val="FF0000"/>
                </a:solidFill>
              </a:rPr>
              <a:t>Validation -</a:t>
            </a:r>
            <a:r>
              <a:rPr lang="en-US" sz="3100" dirty="0" smtClean="0"/>
              <a:t> </a:t>
            </a:r>
            <a:r>
              <a:rPr lang="en-US" sz="3100" dirty="0"/>
              <a:t>in which the quality of the </a:t>
            </a:r>
            <a:r>
              <a:rPr lang="en-US" sz="3100" dirty="0">
                <a:solidFill>
                  <a:srgbClr val="0070C0"/>
                </a:solidFill>
              </a:rPr>
              <a:t>requirements (i.e., are they unambiguous, consistent, complete, etc.), </a:t>
            </a:r>
            <a:r>
              <a:rPr lang="en-US" sz="3100" dirty="0"/>
              <a:t>and the developer's interpretation of them, are assessed.</a:t>
            </a:r>
          </a:p>
          <a:p>
            <a:pPr lvl="1"/>
            <a:r>
              <a:rPr lang="en-US" sz="3100" b="1" dirty="0" smtClean="0">
                <a:solidFill>
                  <a:srgbClr val="FF0000"/>
                </a:solidFill>
              </a:rPr>
              <a:t>Management -</a:t>
            </a:r>
            <a:r>
              <a:rPr lang="en-US" sz="3100" dirty="0" smtClean="0"/>
              <a:t> </a:t>
            </a:r>
            <a:r>
              <a:rPr lang="en-US" sz="3100" dirty="0"/>
              <a:t>in which the changes that the requirements must undergo during the project's lifetime are managed.</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a:t>
            </a:fld>
            <a:endParaRPr lang="en-US"/>
          </a:p>
        </p:txBody>
      </p:sp>
    </p:spTree>
    <p:extLst>
      <p:ext uri="{BB962C8B-B14F-4D97-AF65-F5344CB8AC3E}">
        <p14:creationId xmlns:p14="http://schemas.microsoft.com/office/powerpoint/2010/main" val="1095165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OOAD :Object Modelling</a:t>
            </a:r>
            <a:endParaRPr lang="en-US" dirty="0"/>
          </a:p>
        </p:txBody>
      </p:sp>
      <p:sp>
        <p:nvSpPr>
          <p:cNvPr id="3" name="Content Placeholder 2"/>
          <p:cNvSpPr>
            <a:spLocks noGrp="1"/>
          </p:cNvSpPr>
          <p:nvPr>
            <p:ph idx="1"/>
          </p:nvPr>
        </p:nvSpPr>
        <p:spPr/>
        <p:txBody>
          <a:bodyPr/>
          <a:lstStyle/>
          <a:p>
            <a:r>
              <a:rPr lang="en-US" dirty="0"/>
              <a:t>The process of object modelling can be visualized in the following steps −</a:t>
            </a:r>
          </a:p>
          <a:p>
            <a:pPr lvl="1"/>
            <a:r>
              <a:rPr lang="en-US" dirty="0"/>
              <a:t>Identify objects and group into classes</a:t>
            </a:r>
          </a:p>
          <a:p>
            <a:pPr lvl="1"/>
            <a:r>
              <a:rPr lang="en-US" dirty="0"/>
              <a:t>Identify the relationships among classes</a:t>
            </a:r>
          </a:p>
          <a:p>
            <a:pPr lvl="1"/>
            <a:r>
              <a:rPr lang="en-US" dirty="0"/>
              <a:t>Create user object model diagram</a:t>
            </a:r>
          </a:p>
          <a:p>
            <a:pPr lvl="1"/>
            <a:r>
              <a:rPr lang="en-US" dirty="0"/>
              <a:t>Define user object attributes</a:t>
            </a:r>
          </a:p>
          <a:p>
            <a:pPr lvl="1"/>
            <a:r>
              <a:rPr lang="en-US" dirty="0"/>
              <a:t>Define the operations that should be performed on the classes</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70</a:t>
            </a:fld>
            <a:endParaRPr lang="en-US"/>
          </a:p>
        </p:txBody>
      </p:sp>
    </p:spTree>
    <p:extLst>
      <p:ext uri="{BB962C8B-B14F-4D97-AF65-F5344CB8AC3E}">
        <p14:creationId xmlns:p14="http://schemas.microsoft.com/office/powerpoint/2010/main" val="27983671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Modelling</a:t>
            </a:r>
            <a:endParaRPr lang="en-US" dirty="0"/>
          </a:p>
        </p:txBody>
      </p:sp>
      <p:sp>
        <p:nvSpPr>
          <p:cNvPr id="3" name="Content Placeholder 2"/>
          <p:cNvSpPr>
            <a:spLocks noGrp="1"/>
          </p:cNvSpPr>
          <p:nvPr>
            <p:ph idx="1"/>
          </p:nvPr>
        </p:nvSpPr>
        <p:spPr/>
        <p:txBody>
          <a:bodyPr>
            <a:normAutofit fontScale="77500" lnSpcReduction="20000"/>
          </a:bodyPr>
          <a:lstStyle/>
          <a:p>
            <a:r>
              <a:rPr lang="en-US" dirty="0"/>
              <a:t>After the static behavior of the system is analyzed, its behavior with respect to time and external changes needs to be examined. This is the purpose of dynamic modelling.</a:t>
            </a:r>
          </a:p>
          <a:p>
            <a:r>
              <a:rPr lang="en-US" dirty="0"/>
              <a:t>Dynamic Modelling can be defined as “a way of describing how an individual object responds to events, either internal events triggered by other objects, or external events triggered by the outside world”.</a:t>
            </a:r>
          </a:p>
          <a:p>
            <a:r>
              <a:rPr lang="en-US" dirty="0">
                <a:solidFill>
                  <a:srgbClr val="002060"/>
                </a:solidFill>
              </a:rPr>
              <a:t>The process of dynamic modelling can be visualized in the following steps −</a:t>
            </a:r>
          </a:p>
          <a:p>
            <a:r>
              <a:rPr lang="en-US" dirty="0">
                <a:solidFill>
                  <a:srgbClr val="002060"/>
                </a:solidFill>
              </a:rPr>
              <a:t>Identify states of each object</a:t>
            </a:r>
          </a:p>
          <a:p>
            <a:r>
              <a:rPr lang="en-US" dirty="0">
                <a:solidFill>
                  <a:srgbClr val="002060"/>
                </a:solidFill>
              </a:rPr>
              <a:t>Identify events and analyze the applicability of actions</a:t>
            </a:r>
          </a:p>
          <a:p>
            <a:r>
              <a:rPr lang="en-US" dirty="0">
                <a:solidFill>
                  <a:srgbClr val="002060"/>
                </a:solidFill>
              </a:rPr>
              <a:t>Construct dynamic model diagram, comprising of state transition diagrams</a:t>
            </a:r>
          </a:p>
          <a:p>
            <a:r>
              <a:rPr lang="en-US" dirty="0">
                <a:solidFill>
                  <a:srgbClr val="002060"/>
                </a:solidFill>
              </a:rPr>
              <a:t>Express each state in terms of object attributes</a:t>
            </a:r>
          </a:p>
          <a:p>
            <a:r>
              <a:rPr lang="en-US" dirty="0">
                <a:solidFill>
                  <a:srgbClr val="002060"/>
                </a:solidFill>
              </a:rPr>
              <a:t>Validate the state–transition diagrams drawn</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71</a:t>
            </a:fld>
            <a:endParaRPr lang="en-US"/>
          </a:p>
        </p:txBody>
      </p:sp>
    </p:spTree>
    <p:extLst>
      <p:ext uri="{BB962C8B-B14F-4D97-AF65-F5344CB8AC3E}">
        <p14:creationId xmlns:p14="http://schemas.microsoft.com/office/powerpoint/2010/main" val="4287482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Modelling</a:t>
            </a:r>
            <a:endParaRPr lang="en-US" dirty="0"/>
          </a:p>
        </p:txBody>
      </p:sp>
      <p:sp>
        <p:nvSpPr>
          <p:cNvPr id="3" name="Content Placeholder 2"/>
          <p:cNvSpPr>
            <a:spLocks noGrp="1"/>
          </p:cNvSpPr>
          <p:nvPr>
            <p:ph idx="1"/>
          </p:nvPr>
        </p:nvSpPr>
        <p:spPr/>
        <p:txBody>
          <a:bodyPr>
            <a:normAutofit fontScale="77500" lnSpcReduction="20000"/>
          </a:bodyPr>
          <a:lstStyle/>
          <a:p>
            <a:r>
              <a:rPr lang="en-US" dirty="0"/>
              <a:t>Functional Modelling is the final component of object-oriented analysis. The functional model shows the processes that are performed within an object and how the data changes as it moves between methods. It specifies the meaning of the operations of object modelling and the actions of dynamic modelling. The functional model corresponds to the data flow diagram of traditional structured analysis.</a:t>
            </a:r>
          </a:p>
          <a:p>
            <a:r>
              <a:rPr lang="en-US" dirty="0">
                <a:solidFill>
                  <a:srgbClr val="002060"/>
                </a:solidFill>
              </a:rPr>
              <a:t>The process of functional modelling can be visualized in the following steps −</a:t>
            </a:r>
          </a:p>
          <a:p>
            <a:r>
              <a:rPr lang="en-US" dirty="0">
                <a:solidFill>
                  <a:srgbClr val="002060"/>
                </a:solidFill>
              </a:rPr>
              <a:t>Identify all the inputs and </a:t>
            </a:r>
            <a:r>
              <a:rPr lang="en-US" dirty="0" smtClean="0">
                <a:solidFill>
                  <a:srgbClr val="002060"/>
                </a:solidFill>
              </a:rPr>
              <a:t>outputs.</a:t>
            </a:r>
            <a:endParaRPr lang="en-US" dirty="0">
              <a:solidFill>
                <a:srgbClr val="002060"/>
              </a:solidFill>
            </a:endParaRPr>
          </a:p>
          <a:p>
            <a:r>
              <a:rPr lang="en-US" dirty="0">
                <a:solidFill>
                  <a:srgbClr val="002060"/>
                </a:solidFill>
              </a:rPr>
              <a:t>Construct data flow diagrams showing functional </a:t>
            </a:r>
            <a:r>
              <a:rPr lang="en-US" dirty="0" smtClean="0">
                <a:solidFill>
                  <a:srgbClr val="002060"/>
                </a:solidFill>
              </a:rPr>
              <a:t>dependencies.</a:t>
            </a:r>
            <a:endParaRPr lang="en-US" dirty="0">
              <a:solidFill>
                <a:srgbClr val="002060"/>
              </a:solidFill>
            </a:endParaRPr>
          </a:p>
          <a:p>
            <a:r>
              <a:rPr lang="en-US" dirty="0">
                <a:solidFill>
                  <a:srgbClr val="002060"/>
                </a:solidFill>
              </a:rPr>
              <a:t>State the purpose of each </a:t>
            </a:r>
            <a:r>
              <a:rPr lang="en-US" dirty="0" smtClean="0">
                <a:solidFill>
                  <a:srgbClr val="002060"/>
                </a:solidFill>
              </a:rPr>
              <a:t>function.</a:t>
            </a:r>
            <a:endParaRPr lang="en-US" dirty="0">
              <a:solidFill>
                <a:srgbClr val="002060"/>
              </a:solidFill>
            </a:endParaRPr>
          </a:p>
          <a:p>
            <a:r>
              <a:rPr lang="en-US" dirty="0">
                <a:solidFill>
                  <a:srgbClr val="002060"/>
                </a:solidFill>
              </a:rPr>
              <a:t>Identify </a:t>
            </a:r>
            <a:r>
              <a:rPr lang="en-US" dirty="0" smtClean="0">
                <a:solidFill>
                  <a:srgbClr val="002060"/>
                </a:solidFill>
              </a:rPr>
              <a:t>constraints.</a:t>
            </a:r>
            <a:endParaRPr lang="en-US" dirty="0">
              <a:solidFill>
                <a:srgbClr val="002060"/>
              </a:solidFill>
            </a:endParaRPr>
          </a:p>
          <a:p>
            <a:r>
              <a:rPr lang="en-US" dirty="0">
                <a:solidFill>
                  <a:srgbClr val="002060"/>
                </a:solidFill>
              </a:rPr>
              <a:t>Specify optimization </a:t>
            </a:r>
            <a:r>
              <a:rPr lang="en-US" dirty="0" smtClean="0">
                <a:solidFill>
                  <a:srgbClr val="002060"/>
                </a:solidFill>
              </a:rPr>
              <a:t>criteria.</a:t>
            </a:r>
            <a:endParaRPr lang="en-US" dirty="0">
              <a:solidFill>
                <a:srgbClr val="002060"/>
              </a:solidFill>
            </a:endParaRP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72</a:t>
            </a:fld>
            <a:endParaRPr lang="en-US"/>
          </a:p>
        </p:txBody>
      </p:sp>
    </p:spTree>
    <p:extLst>
      <p:ext uri="{BB962C8B-B14F-4D97-AF65-F5344CB8AC3E}">
        <p14:creationId xmlns:p14="http://schemas.microsoft.com/office/powerpoint/2010/main" val="34037495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SSAD </a:t>
            </a:r>
            <a:r>
              <a:rPr lang="en-US" dirty="0" err="1" smtClean="0"/>
              <a:t>vs</a:t>
            </a:r>
            <a:r>
              <a:rPr lang="en-US" dirty="0" smtClean="0"/>
              <a:t> OOAD</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Structured Analysis/Structured Design (SASD) approach is the traditional approach of software development based upon the waterfall model. The phases of development of a system using SASD are −</a:t>
            </a:r>
          </a:p>
          <a:p>
            <a:r>
              <a:rPr lang="en-US" dirty="0"/>
              <a:t>Feasibility Study</a:t>
            </a:r>
          </a:p>
          <a:p>
            <a:r>
              <a:rPr lang="en-US" dirty="0"/>
              <a:t>Requirement Analysis and Specification</a:t>
            </a:r>
          </a:p>
          <a:p>
            <a:r>
              <a:rPr lang="en-US" dirty="0"/>
              <a:t>System Design</a:t>
            </a:r>
          </a:p>
          <a:p>
            <a:r>
              <a:rPr lang="en-US" dirty="0"/>
              <a:t>Implementation</a:t>
            </a:r>
          </a:p>
          <a:p>
            <a:r>
              <a:rPr lang="en-US" dirty="0"/>
              <a:t>Post-implementation Review</a:t>
            </a:r>
          </a:p>
          <a:p>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73</a:t>
            </a:fld>
            <a:endParaRPr lang="en-US"/>
          </a:p>
        </p:txBody>
      </p:sp>
    </p:spTree>
    <p:extLst>
      <p:ext uri="{BB962C8B-B14F-4D97-AF65-F5344CB8AC3E}">
        <p14:creationId xmlns:p14="http://schemas.microsoft.com/office/powerpoint/2010/main" val="2805298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OOAD</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74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061836605"/>
              </p:ext>
            </p:extLst>
          </p:nvPr>
        </p:nvGraphicFramePr>
        <p:xfrm>
          <a:off x="1600197" y="1480900"/>
          <a:ext cx="9829802" cy="4968645"/>
        </p:xfrm>
        <a:graphic>
          <a:graphicData uri="http://schemas.openxmlformats.org/drawingml/2006/table">
            <a:tbl>
              <a:tblPr/>
              <a:tblGrid>
                <a:gridCol w="4914901"/>
                <a:gridCol w="4914901"/>
              </a:tblGrid>
              <a:tr h="232101">
                <a:tc>
                  <a:txBody>
                    <a:bodyPr/>
                    <a:lstStyle/>
                    <a:p>
                      <a:pPr algn="ctr" fontAlgn="t"/>
                      <a:r>
                        <a:rPr lang="en-US" sz="2400" dirty="0">
                          <a:effectLst/>
                        </a:rPr>
                        <a:t>Advantages</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400" dirty="0">
                          <a:effectLst/>
                        </a:rPr>
                        <a:t>Disadvantages</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978138">
                <a:tc>
                  <a:txBody>
                    <a:bodyPr/>
                    <a:lstStyle/>
                    <a:p>
                      <a:pPr fontAlgn="t"/>
                      <a:r>
                        <a:rPr lang="en-US" sz="1800" dirty="0">
                          <a:effectLst/>
                        </a:rPr>
                        <a:t>Focuses on data rather than the procedures as in Structured Analysis.</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Functionality is restricted within objects. This may pose a problem for systems which are intrinsically procedural or computational in nature.</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978138">
                <a:tc>
                  <a:txBody>
                    <a:bodyPr/>
                    <a:lstStyle/>
                    <a:p>
                      <a:pPr fontAlgn="t"/>
                      <a:r>
                        <a:rPr lang="en-US" sz="1800" dirty="0">
                          <a:effectLst/>
                        </a:rPr>
                        <a:t>The principles of encapsulation and data hiding help the developer to develop systems that cannot be tampered by other parts of the system.</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It cannot identify which objects would generate an optimal system design.</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978138">
                <a:tc>
                  <a:txBody>
                    <a:bodyPr/>
                    <a:lstStyle/>
                    <a:p>
                      <a:pPr fontAlgn="t"/>
                      <a:r>
                        <a:rPr lang="en-US" sz="1800" dirty="0">
                          <a:effectLst/>
                        </a:rPr>
                        <a:t>The principles of encapsulation and data hiding help the developer to develop systems that cannot be tampered by other parts of the system.</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The object-oriented models do not easily show the communications between the objects in the system.</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79723">
                <a:tc>
                  <a:txBody>
                    <a:bodyPr/>
                    <a:lstStyle/>
                    <a:p>
                      <a:pPr fontAlgn="t"/>
                      <a:r>
                        <a:rPr lang="en-US" sz="1800" dirty="0">
                          <a:effectLst/>
                        </a:rPr>
                        <a:t>It allows effective management of software complexity by the virtue of modularity.</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All the interfaces between the objects cannot be represented in a single diagram.</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79723">
                <a:tc>
                  <a:txBody>
                    <a:bodyPr/>
                    <a:lstStyle/>
                    <a:p>
                      <a:pPr fontAlgn="t"/>
                      <a:r>
                        <a:rPr lang="en-US" sz="1800" dirty="0">
                          <a:effectLst/>
                        </a:rPr>
                        <a:t>It can be upgraded from small to large systems at a greater ease than in systems following structured analysis.</a:t>
                      </a:r>
                    </a:p>
                  </a:txBody>
                  <a:tcPr marL="41447" marR="41447" marT="41447" marB="4144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sz="1800" dirty="0"/>
                    </a:p>
                  </a:txBody>
                  <a:tcPr marL="49736" marR="49736" marT="24868" marB="24868">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933022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5"/>
          <p:cNvSpPr txBox="1">
            <a:spLocks noGrp="1"/>
          </p:cNvSpPr>
          <p:nvPr>
            <p:ph type="title"/>
          </p:nvPr>
        </p:nvSpPr>
        <p:spPr>
          <a:xfrm>
            <a:off x="1322045" y="365127"/>
            <a:ext cx="10030387" cy="1325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What</a:t>
            </a:r>
            <a:r>
              <a:rPr lang="en-US">
                <a:solidFill>
                  <a:srgbClr val="0070C0"/>
                </a:solidFill>
                <a:latin typeface="Calibri"/>
                <a:ea typeface="Calibri"/>
                <a:cs typeface="Calibri"/>
                <a:sym typeface="Calibri"/>
              </a:rPr>
              <a:t> </a:t>
            </a:r>
            <a:r>
              <a:rPr lang="en-US">
                <a:latin typeface="Calibri"/>
                <a:ea typeface="Calibri"/>
                <a:cs typeface="Calibri"/>
                <a:sym typeface="Calibri"/>
              </a:rPr>
              <a:t>is UML?</a:t>
            </a:r>
            <a:endParaRPr/>
          </a:p>
        </p:txBody>
      </p:sp>
      <p:sp>
        <p:nvSpPr>
          <p:cNvPr id="777" name="Google Shape;777;p85"/>
          <p:cNvSpPr txBox="1">
            <a:spLocks noGrp="1"/>
          </p:cNvSpPr>
          <p:nvPr>
            <p:ph type="body" idx="1"/>
          </p:nvPr>
        </p:nvSpPr>
        <p:spPr>
          <a:xfrm>
            <a:off x="990600" y="1447800"/>
            <a:ext cx="11071516" cy="4724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a:latin typeface="Calibri"/>
                <a:ea typeface="Calibri"/>
                <a:cs typeface="Calibri"/>
                <a:sym typeface="Calibri"/>
              </a:rPr>
              <a:t>UML (Unified Modeling Language)</a:t>
            </a:r>
            <a:endParaRPr dirty="0"/>
          </a:p>
          <a:p>
            <a:pPr marL="742950" lvl="1" indent="-285750" algn="l" rtl="0">
              <a:spcBef>
                <a:spcPts val="480"/>
              </a:spcBef>
              <a:spcAft>
                <a:spcPts val="0"/>
              </a:spcAft>
              <a:buClr>
                <a:schemeClr val="dk1"/>
              </a:buClr>
              <a:buSzPts val="2400"/>
              <a:buChar char="–"/>
            </a:pPr>
            <a:r>
              <a:rPr lang="en-US" sz="2400" dirty="0">
                <a:latin typeface="Calibri"/>
                <a:ea typeface="Calibri"/>
                <a:cs typeface="Calibri"/>
                <a:sym typeface="Calibri"/>
              </a:rPr>
              <a:t>An emerging standard for modeling object-oriented software.</a:t>
            </a:r>
            <a:endParaRPr dirty="0"/>
          </a:p>
          <a:p>
            <a:pPr marL="742950" lvl="1" indent="-285750" algn="l" rtl="0">
              <a:spcBef>
                <a:spcPts val="480"/>
              </a:spcBef>
              <a:spcAft>
                <a:spcPts val="0"/>
              </a:spcAft>
              <a:buClr>
                <a:schemeClr val="dk1"/>
              </a:buClr>
              <a:buSzPts val="2400"/>
              <a:buChar char="–"/>
            </a:pPr>
            <a:r>
              <a:rPr lang="en-US" sz="2400" dirty="0">
                <a:latin typeface="Calibri"/>
                <a:ea typeface="Calibri"/>
                <a:cs typeface="Calibri"/>
                <a:sym typeface="Calibri"/>
              </a:rPr>
              <a:t>Resulted from the convergence of notations from three leading object-oriented methods:</a:t>
            </a:r>
            <a:endParaRPr dirty="0"/>
          </a:p>
          <a:p>
            <a:pPr marL="1143000" lvl="2" indent="-228600" algn="l" rtl="0">
              <a:spcBef>
                <a:spcPts val="480"/>
              </a:spcBef>
              <a:spcAft>
                <a:spcPts val="0"/>
              </a:spcAft>
              <a:buClr>
                <a:schemeClr val="dk1"/>
              </a:buClr>
              <a:buSzPts val="2400"/>
              <a:buChar char="•"/>
            </a:pPr>
            <a:r>
              <a:rPr lang="en-US" dirty="0">
                <a:latin typeface="Calibri"/>
                <a:ea typeface="Calibri"/>
                <a:cs typeface="Calibri"/>
                <a:sym typeface="Calibri"/>
              </a:rPr>
              <a:t>OMT  (James </a:t>
            </a:r>
            <a:r>
              <a:rPr lang="en-US" dirty="0" err="1">
                <a:latin typeface="Calibri"/>
                <a:ea typeface="Calibri"/>
                <a:cs typeface="Calibri"/>
                <a:sym typeface="Calibri"/>
              </a:rPr>
              <a:t>Rumbaugh</a:t>
            </a:r>
            <a:r>
              <a:rPr lang="en-US" dirty="0">
                <a:latin typeface="Calibri"/>
                <a:ea typeface="Calibri"/>
                <a:cs typeface="Calibri"/>
                <a:sym typeface="Calibri"/>
              </a:rPr>
              <a:t>)</a:t>
            </a:r>
            <a:endParaRPr dirty="0"/>
          </a:p>
          <a:p>
            <a:pPr marL="1143000" lvl="2" indent="-228600" algn="l" rtl="0">
              <a:spcBef>
                <a:spcPts val="480"/>
              </a:spcBef>
              <a:spcAft>
                <a:spcPts val="0"/>
              </a:spcAft>
              <a:buClr>
                <a:schemeClr val="dk1"/>
              </a:buClr>
              <a:buSzPts val="2400"/>
              <a:buChar char="•"/>
            </a:pPr>
            <a:r>
              <a:rPr lang="en-US" dirty="0">
                <a:latin typeface="Calibri"/>
                <a:ea typeface="Calibri"/>
                <a:cs typeface="Calibri"/>
                <a:sym typeface="Calibri"/>
              </a:rPr>
              <a:t>OOSE (</a:t>
            </a:r>
            <a:r>
              <a:rPr lang="en-US" dirty="0" err="1">
                <a:latin typeface="Calibri"/>
                <a:ea typeface="Calibri"/>
                <a:cs typeface="Calibri"/>
                <a:sym typeface="Calibri"/>
              </a:rPr>
              <a:t>Ivar</a:t>
            </a:r>
            <a:r>
              <a:rPr lang="en-US" dirty="0">
                <a:latin typeface="Calibri"/>
                <a:ea typeface="Calibri"/>
                <a:cs typeface="Calibri"/>
                <a:sym typeface="Calibri"/>
              </a:rPr>
              <a:t> Jacobson)</a:t>
            </a:r>
            <a:endParaRPr dirty="0"/>
          </a:p>
          <a:p>
            <a:pPr marL="1143000" lvl="2" indent="-228600" algn="l" rtl="0">
              <a:spcBef>
                <a:spcPts val="480"/>
              </a:spcBef>
              <a:spcAft>
                <a:spcPts val="0"/>
              </a:spcAft>
              <a:buClr>
                <a:schemeClr val="dk1"/>
              </a:buClr>
              <a:buSzPts val="2400"/>
              <a:buChar char="•"/>
            </a:pPr>
            <a:r>
              <a:rPr lang="en-US" dirty="0" err="1">
                <a:latin typeface="Calibri"/>
                <a:ea typeface="Calibri"/>
                <a:cs typeface="Calibri"/>
                <a:sym typeface="Calibri"/>
              </a:rPr>
              <a:t>Booch</a:t>
            </a:r>
            <a:r>
              <a:rPr lang="en-US" dirty="0">
                <a:latin typeface="Calibri"/>
                <a:ea typeface="Calibri"/>
                <a:cs typeface="Calibri"/>
                <a:sym typeface="Calibri"/>
              </a:rPr>
              <a:t> (Grady </a:t>
            </a:r>
            <a:r>
              <a:rPr lang="en-US" dirty="0" err="1">
                <a:latin typeface="Calibri"/>
                <a:ea typeface="Calibri"/>
                <a:cs typeface="Calibri"/>
                <a:sym typeface="Calibri"/>
              </a:rPr>
              <a:t>Booch</a:t>
            </a:r>
            <a:r>
              <a:rPr lang="en-US" dirty="0">
                <a:latin typeface="Calibri"/>
                <a:ea typeface="Calibri"/>
                <a:cs typeface="Calibri"/>
                <a:sym typeface="Calibri"/>
              </a:rPr>
              <a:t>)</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Reference: “The Unified Modeling Language User Guide”, Addison Wesley, 1999. </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Supported by several CASE tools </a:t>
            </a:r>
            <a:endParaRPr dirty="0"/>
          </a:p>
          <a:p>
            <a:pPr marL="1143000" lvl="2" indent="-228600" algn="l" rtl="0">
              <a:spcBef>
                <a:spcPts val="480"/>
              </a:spcBef>
              <a:spcAft>
                <a:spcPts val="0"/>
              </a:spcAft>
              <a:buClr>
                <a:schemeClr val="dk1"/>
              </a:buClr>
              <a:buSzPts val="2400"/>
              <a:buChar char="•"/>
            </a:pPr>
            <a:r>
              <a:rPr lang="en-US" dirty="0">
                <a:latin typeface="Calibri"/>
                <a:ea typeface="Calibri"/>
                <a:cs typeface="Calibri"/>
                <a:sym typeface="Calibri"/>
              </a:rPr>
              <a:t>Rational ROSE</a:t>
            </a:r>
            <a:endParaRPr dirty="0"/>
          </a:p>
          <a:p>
            <a:pPr marL="1143000" lvl="2" indent="-228600" algn="l" rtl="0">
              <a:spcBef>
                <a:spcPts val="480"/>
              </a:spcBef>
              <a:spcAft>
                <a:spcPts val="0"/>
              </a:spcAft>
              <a:buClr>
                <a:schemeClr val="dk1"/>
              </a:buClr>
              <a:buSzPts val="2400"/>
              <a:buChar char="•"/>
            </a:pPr>
            <a:r>
              <a:rPr lang="en-US" dirty="0" err="1">
                <a:latin typeface="Calibri"/>
                <a:ea typeface="Calibri"/>
                <a:cs typeface="Calibri"/>
                <a:sym typeface="Calibri"/>
              </a:rPr>
              <a:t>TogetherJ</a:t>
            </a:r>
            <a:endParaRPr dirty="0">
              <a:latin typeface="Calibri"/>
              <a:ea typeface="Calibri"/>
              <a:cs typeface="Calibri"/>
              <a:sym typeface="Calibri"/>
            </a:endParaRPr>
          </a:p>
        </p:txBody>
      </p:sp>
      <p:sp>
        <p:nvSpPr>
          <p:cNvPr id="778" name="Google Shape;778;p8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779" name="Google Shape;779;p85"/>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780" name="Google Shape;780;p85"/>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6"/>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UML Concepts</a:t>
            </a:r>
            <a:endParaRPr/>
          </a:p>
        </p:txBody>
      </p:sp>
      <p:sp>
        <p:nvSpPr>
          <p:cNvPr id="786" name="Google Shape;786;p86"/>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UML can be used to support your entire life cycle</a:t>
            </a:r>
            <a:endParaRPr dirty="0"/>
          </a:p>
          <a:p>
            <a:pPr marL="742950" lvl="1" indent="-285750" algn="l" rtl="0">
              <a:spcBef>
                <a:spcPts val="560"/>
              </a:spcBef>
              <a:spcAft>
                <a:spcPts val="0"/>
              </a:spcAft>
              <a:buClr>
                <a:schemeClr val="dk1"/>
              </a:buClr>
              <a:buSzPts val="2800"/>
              <a:buChar char="–"/>
            </a:pPr>
            <a:r>
              <a:rPr lang="en-US" dirty="0"/>
              <a:t>The interaction of your application with the outside world (use case diagram)</a:t>
            </a:r>
            <a:endParaRPr dirty="0"/>
          </a:p>
          <a:p>
            <a:pPr marL="742950" lvl="1" indent="-285750" algn="l" rtl="0">
              <a:spcBef>
                <a:spcPts val="560"/>
              </a:spcBef>
              <a:spcAft>
                <a:spcPts val="0"/>
              </a:spcAft>
              <a:buClr>
                <a:schemeClr val="dk1"/>
              </a:buClr>
              <a:buSzPts val="2800"/>
              <a:buChar char="–"/>
            </a:pPr>
            <a:r>
              <a:rPr lang="en-US" dirty="0"/>
              <a:t>Visualize object interaction (sequence &amp; collaboration diagrams)</a:t>
            </a:r>
            <a:endParaRPr dirty="0"/>
          </a:p>
          <a:p>
            <a:pPr marL="742950" lvl="1" indent="-285750" algn="l" rtl="0">
              <a:spcBef>
                <a:spcPts val="560"/>
              </a:spcBef>
              <a:spcAft>
                <a:spcPts val="0"/>
              </a:spcAft>
              <a:buClr>
                <a:schemeClr val="dk1"/>
              </a:buClr>
              <a:buSzPts val="2800"/>
              <a:buChar char="–"/>
            </a:pPr>
            <a:r>
              <a:rPr lang="en-US" dirty="0"/>
              <a:t>The structure of your system (class diagram)</a:t>
            </a:r>
            <a:endParaRPr dirty="0"/>
          </a:p>
          <a:p>
            <a:pPr marL="742950" lvl="1" indent="-285750" algn="l" rtl="0">
              <a:spcBef>
                <a:spcPts val="560"/>
              </a:spcBef>
              <a:spcAft>
                <a:spcPts val="0"/>
              </a:spcAft>
              <a:buClr>
                <a:schemeClr val="dk1"/>
              </a:buClr>
              <a:buSzPts val="2800"/>
              <a:buChar char="–"/>
            </a:pPr>
            <a:r>
              <a:rPr lang="en-US" dirty="0"/>
              <a:t>View the system architecture by looking at the defined package.</a:t>
            </a:r>
            <a:endParaRPr dirty="0"/>
          </a:p>
          <a:p>
            <a:pPr marL="742950" lvl="1" indent="-285750" algn="l" rtl="0">
              <a:spcBef>
                <a:spcPts val="560"/>
              </a:spcBef>
              <a:spcAft>
                <a:spcPts val="0"/>
              </a:spcAft>
              <a:buClr>
                <a:schemeClr val="dk1"/>
              </a:buClr>
              <a:buSzPts val="2800"/>
              <a:buChar char="–"/>
            </a:pPr>
            <a:r>
              <a:rPr lang="en-US" dirty="0"/>
              <a:t>The components in your system (component diagram)</a:t>
            </a:r>
            <a:endParaRPr dirty="0"/>
          </a:p>
          <a:p>
            <a:pPr marL="742950" lvl="1" indent="-107950" algn="l" rtl="0">
              <a:spcBef>
                <a:spcPts val="560"/>
              </a:spcBef>
              <a:spcAft>
                <a:spcPts val="0"/>
              </a:spcAft>
              <a:buClr>
                <a:schemeClr val="dk1"/>
              </a:buClr>
              <a:buSzPts val="2800"/>
              <a:buNone/>
            </a:pPr>
            <a:endParaRPr dirty="0"/>
          </a:p>
        </p:txBody>
      </p:sp>
      <p:sp>
        <p:nvSpPr>
          <p:cNvPr id="787" name="Google Shape;787;p8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788" name="Google Shape;788;p86"/>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789" name="Google Shape;789;p86"/>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7"/>
          <p:cNvSpPr txBox="1">
            <a:spLocks noGrp="1"/>
          </p:cNvSpPr>
          <p:nvPr>
            <p:ph type="title"/>
          </p:nvPr>
        </p:nvSpPr>
        <p:spPr>
          <a:xfrm>
            <a:off x="1322045" y="365127"/>
            <a:ext cx="10030387" cy="1325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UML supported diagrams</a:t>
            </a:r>
            <a:endParaRPr/>
          </a:p>
        </p:txBody>
      </p:sp>
      <p:sp>
        <p:nvSpPr>
          <p:cNvPr id="795" name="Google Shape;795;p87"/>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latin typeface="Calibri"/>
                <a:ea typeface="Calibri"/>
                <a:cs typeface="Calibri"/>
                <a:sym typeface="Calibri"/>
              </a:rPr>
              <a:t>UML Meta Model: A diagram that defines the notation to be used in the modeling language</a:t>
            </a:r>
            <a:endParaRPr/>
          </a:p>
          <a:p>
            <a:pPr marL="342900" lvl="0" indent="-38100" algn="l" rtl="0">
              <a:spcBef>
                <a:spcPts val="960"/>
              </a:spcBef>
              <a:spcAft>
                <a:spcPts val="0"/>
              </a:spcAft>
              <a:buClr>
                <a:schemeClr val="dk1"/>
              </a:buClr>
              <a:buSzPts val="4800"/>
              <a:buNone/>
            </a:pPr>
            <a:endParaRPr sz="4800">
              <a:latin typeface="Calibri"/>
              <a:ea typeface="Calibri"/>
              <a:cs typeface="Calibri"/>
              <a:sym typeface="Calibri"/>
            </a:endParaRPr>
          </a:p>
        </p:txBody>
      </p:sp>
      <p:sp>
        <p:nvSpPr>
          <p:cNvPr id="796" name="Google Shape;796;p8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797" name="Google Shape;797;p87"/>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798" name="Google Shape;798;p87"/>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77</a:t>
            </a:fld>
            <a:endParaRPr/>
          </a:p>
        </p:txBody>
      </p:sp>
      <p:pic>
        <p:nvPicPr>
          <p:cNvPr id="799" name="Google Shape;799;p87"/>
          <p:cNvPicPr preferRelativeResize="0"/>
          <p:nvPr/>
        </p:nvPicPr>
        <p:blipFill rotWithShape="1">
          <a:blip r:embed="rId3" cstate="print">
            <a:alphaModFix/>
          </a:blip>
          <a:srcRect/>
          <a:stretch/>
        </p:blipFill>
        <p:spPr>
          <a:xfrm>
            <a:off x="1980158" y="2532063"/>
            <a:ext cx="8231689" cy="3657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1322045" y="365127"/>
            <a:ext cx="10030387" cy="1325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Model Terminology</a:t>
            </a:r>
            <a:endParaRPr/>
          </a:p>
        </p:txBody>
      </p:sp>
      <p:sp>
        <p:nvSpPr>
          <p:cNvPr id="805" name="Google Shape;805;p88"/>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a:latin typeface="Calibri"/>
                <a:ea typeface="Calibri"/>
                <a:cs typeface="Calibri"/>
                <a:sym typeface="Calibri"/>
              </a:rPr>
              <a:t>User model view - problem and solution from the perspective of the </a:t>
            </a:r>
            <a:r>
              <a:rPr lang="en-US" sz="2400" dirty="0" smtClean="0">
                <a:latin typeface="Calibri"/>
                <a:ea typeface="Calibri"/>
                <a:cs typeface="Calibri"/>
                <a:sym typeface="Calibri"/>
              </a:rPr>
              <a:t>users.</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Structural model view - static or structural aspects of a problem and </a:t>
            </a:r>
            <a:r>
              <a:rPr lang="en-US" sz="2400" dirty="0" smtClean="0">
                <a:latin typeface="Calibri"/>
                <a:ea typeface="Calibri"/>
                <a:cs typeface="Calibri"/>
                <a:sym typeface="Calibri"/>
              </a:rPr>
              <a:t>solution.</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Behavioral model view - dynamic or behavioral aspects; interactions or collaborations among problem and solution </a:t>
            </a:r>
            <a:r>
              <a:rPr lang="en-US" sz="2400" dirty="0" smtClean="0">
                <a:latin typeface="Calibri"/>
                <a:ea typeface="Calibri"/>
                <a:cs typeface="Calibri"/>
                <a:sym typeface="Calibri"/>
              </a:rPr>
              <a:t>elements.</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Implementation model view - structural and behavioral aspects of the solution’s </a:t>
            </a:r>
            <a:r>
              <a:rPr lang="en-US" sz="2400" dirty="0" smtClean="0">
                <a:latin typeface="Calibri"/>
                <a:ea typeface="Calibri"/>
                <a:cs typeface="Calibri"/>
                <a:sym typeface="Calibri"/>
              </a:rPr>
              <a:t>realization.</a:t>
            </a:r>
            <a:endParaRPr dirty="0"/>
          </a:p>
          <a:p>
            <a:pPr marL="342900" lvl="0" indent="-342900" algn="l" rtl="0">
              <a:spcBef>
                <a:spcPts val="480"/>
              </a:spcBef>
              <a:spcAft>
                <a:spcPts val="0"/>
              </a:spcAft>
              <a:buClr>
                <a:schemeClr val="dk1"/>
              </a:buClr>
              <a:buSzPts val="2400"/>
              <a:buChar char="•"/>
            </a:pPr>
            <a:r>
              <a:rPr lang="en-US" sz="2400" dirty="0">
                <a:latin typeface="Calibri"/>
                <a:ea typeface="Calibri"/>
                <a:cs typeface="Calibri"/>
                <a:sym typeface="Calibri"/>
              </a:rPr>
              <a:t>Environment model view - structural and behavioral aspects of the domain in which a solution must be </a:t>
            </a:r>
            <a:r>
              <a:rPr lang="en-US" sz="2400" dirty="0" smtClean="0">
                <a:latin typeface="Calibri"/>
                <a:ea typeface="Calibri"/>
                <a:cs typeface="Calibri"/>
                <a:sym typeface="Calibri"/>
              </a:rPr>
              <a:t>realized.</a:t>
            </a:r>
            <a:endParaRPr dirty="0"/>
          </a:p>
          <a:p>
            <a:pPr marL="342900" lvl="0" indent="-38100" algn="l" rtl="0">
              <a:spcBef>
                <a:spcPts val="960"/>
              </a:spcBef>
              <a:spcAft>
                <a:spcPts val="0"/>
              </a:spcAft>
              <a:buClr>
                <a:schemeClr val="dk1"/>
              </a:buClr>
              <a:buSzPts val="4800"/>
              <a:buNone/>
            </a:pPr>
            <a:endParaRPr sz="4800" dirty="0">
              <a:latin typeface="Calibri"/>
              <a:ea typeface="Calibri"/>
              <a:cs typeface="Calibri"/>
              <a:sym typeface="Calibri"/>
            </a:endParaRPr>
          </a:p>
        </p:txBody>
      </p:sp>
      <p:sp>
        <p:nvSpPr>
          <p:cNvPr id="806" name="Google Shape;806;p88"/>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07" name="Google Shape;807;p88"/>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08" name="Google Shape;808;p88"/>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9"/>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UML Diagrams</a:t>
            </a:r>
            <a:endParaRPr/>
          </a:p>
        </p:txBody>
      </p:sp>
      <p:sp>
        <p:nvSpPr>
          <p:cNvPr id="814" name="Google Shape;814;p89"/>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Graphical presentation of model elements.</a:t>
            </a:r>
            <a:endParaRPr dirty="0"/>
          </a:p>
          <a:p>
            <a:pPr marL="342900" lvl="0" indent="-342900" algn="l" rtl="0">
              <a:spcBef>
                <a:spcPts val="640"/>
              </a:spcBef>
              <a:spcAft>
                <a:spcPts val="0"/>
              </a:spcAft>
              <a:buClr>
                <a:schemeClr val="dk1"/>
              </a:buClr>
              <a:buSzPts val="3200"/>
              <a:buChar char="•"/>
            </a:pPr>
            <a:r>
              <a:rPr lang="en-US" dirty="0"/>
              <a:t>A diagram is a graphical means to view a system’s parts</a:t>
            </a:r>
            <a:endParaRPr dirty="0"/>
          </a:p>
          <a:p>
            <a:pPr marL="342900" lvl="0" indent="-139700" algn="l" rtl="0">
              <a:spcBef>
                <a:spcPts val="640"/>
              </a:spcBef>
              <a:spcAft>
                <a:spcPts val="0"/>
              </a:spcAft>
              <a:buClr>
                <a:schemeClr val="dk1"/>
              </a:buClr>
              <a:buSzPts val="3200"/>
              <a:buNone/>
            </a:pPr>
            <a:endParaRPr dirty="0"/>
          </a:p>
        </p:txBody>
      </p:sp>
      <p:sp>
        <p:nvSpPr>
          <p:cNvPr id="815" name="Google Shape;815;p8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16" name="Google Shape;816;p89"/>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17" name="Google Shape;817;p89"/>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79</a:t>
            </a:fld>
            <a:endParaRPr/>
          </a:p>
        </p:txBody>
      </p:sp>
      <p:pic>
        <p:nvPicPr>
          <p:cNvPr id="818" name="Google Shape;818;p89"/>
          <p:cNvPicPr preferRelativeResize="0"/>
          <p:nvPr/>
        </p:nvPicPr>
        <p:blipFill rotWithShape="1">
          <a:blip r:embed="rId3" cstate="print">
            <a:alphaModFix/>
          </a:blip>
          <a:srcRect/>
          <a:stretch/>
        </p:blipFill>
        <p:spPr>
          <a:xfrm>
            <a:off x="2362200" y="2819400"/>
            <a:ext cx="7848600" cy="3902077"/>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t>
            </a:r>
            <a:r>
              <a:rPr lang="en-US" dirty="0" smtClean="0"/>
              <a:t>Engineering steps </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8</a:t>
            </a:fld>
            <a:endParaRPr lang="en-US"/>
          </a:p>
        </p:txBody>
      </p:sp>
      <p:sp>
        <p:nvSpPr>
          <p:cNvPr id="9" name="Rectangle 3"/>
          <p:cNvSpPr txBox="1">
            <a:spLocks noRot="1" noChangeArrowheads="1"/>
          </p:cNvSpPr>
          <p:nvPr/>
        </p:nvSpPr>
        <p:spPr>
          <a:xfrm>
            <a:off x="724438" y="1417638"/>
            <a:ext cx="10857963" cy="49387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Inception</a:t>
            </a:r>
            <a:r>
              <a:rPr lang="en-US" sz="2400" dirty="0" smtClean="0"/>
              <a:t>— Ask a set of questions that establish …</a:t>
            </a:r>
          </a:p>
          <a:p>
            <a:pPr lvl="1"/>
            <a:r>
              <a:rPr lang="en-US" sz="2400" dirty="0" smtClean="0"/>
              <a:t>Basic understanding of the problem</a:t>
            </a:r>
          </a:p>
          <a:p>
            <a:pPr lvl="1"/>
            <a:r>
              <a:rPr lang="en-US" sz="2400" dirty="0" smtClean="0"/>
              <a:t>The nature of the solution that is desired </a:t>
            </a:r>
          </a:p>
          <a:p>
            <a:pPr lvl="1"/>
            <a:r>
              <a:rPr lang="en-US" sz="2400" dirty="0" smtClean="0"/>
              <a:t>The effectiveness of preliminary communication and collaboration between the customer and the developer</a:t>
            </a:r>
          </a:p>
          <a:p>
            <a:pPr lvl="1"/>
            <a:r>
              <a:rPr lang="en-US" sz="2400" dirty="0"/>
              <a:t>The people who want a </a:t>
            </a:r>
            <a:r>
              <a:rPr lang="en-US" sz="2400" dirty="0" smtClean="0"/>
              <a:t>solution -Identify Stakeholders :</a:t>
            </a:r>
            <a:r>
              <a:rPr lang="en-US" sz="2400" dirty="0"/>
              <a:t> Stakeholders can affect or be affected by the </a:t>
            </a:r>
            <a:r>
              <a:rPr lang="en-US" sz="2400" dirty="0" smtClean="0"/>
              <a:t>application’s actions</a:t>
            </a:r>
            <a:r>
              <a:rPr lang="en-US" sz="2400" dirty="0"/>
              <a:t>, objectives and policies. </a:t>
            </a:r>
            <a:r>
              <a:rPr lang="en-US" sz="2400" dirty="0" smtClean="0">
                <a:solidFill>
                  <a:srgbClr val="FF0000"/>
                </a:solidFill>
              </a:rPr>
              <a:t>End Users, Build Team and Authorities </a:t>
            </a:r>
          </a:p>
          <a:p>
            <a:pPr lvl="1"/>
            <a:r>
              <a:rPr lang="en-US" sz="2400" dirty="0"/>
              <a:t>Recognize multiple points of view</a:t>
            </a:r>
          </a:p>
          <a:p>
            <a:pPr lvl="1"/>
            <a:endParaRPr lang="en-US" sz="2000" dirty="0">
              <a:solidFill>
                <a:srgbClr val="FF0000"/>
              </a:solidFill>
            </a:endParaRPr>
          </a:p>
        </p:txBody>
      </p:sp>
    </p:spTree>
    <p:extLst>
      <p:ext uri="{BB962C8B-B14F-4D97-AF65-F5344CB8AC3E}">
        <p14:creationId xmlns:p14="http://schemas.microsoft.com/office/powerpoint/2010/main" val="1284797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0"/>
          <p:cNvSpPr txBox="1">
            <a:spLocks noGrp="1"/>
          </p:cNvSpPr>
          <p:nvPr>
            <p:ph type="title"/>
          </p:nvPr>
        </p:nvSpPr>
        <p:spPr>
          <a:xfrm>
            <a:off x="1322045" y="365127"/>
            <a:ext cx="10030387" cy="1325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Brief Overview</a:t>
            </a:r>
            <a:endParaRPr/>
          </a:p>
        </p:txBody>
      </p:sp>
      <p:sp>
        <p:nvSpPr>
          <p:cNvPr id="824" name="Google Shape;824;p90"/>
          <p:cNvSpPr txBox="1">
            <a:spLocks noGrp="1"/>
          </p:cNvSpPr>
          <p:nvPr>
            <p:ph type="body" idx="1"/>
          </p:nvPr>
        </p:nvSpPr>
        <p:spPr>
          <a:xfrm>
            <a:off x="850837" y="1371600"/>
            <a:ext cx="10972801"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200"/>
              <a:buFont typeface="Arial"/>
              <a:buChar char="•"/>
            </a:pPr>
            <a:r>
              <a:rPr lang="en-US" sz="2200" b="1" dirty="0"/>
              <a:t>Class</a:t>
            </a:r>
            <a:r>
              <a:rPr lang="en-US" sz="2200" dirty="0"/>
              <a:t> - Set of classes, interfaces, collaboration, </a:t>
            </a:r>
            <a:r>
              <a:rPr lang="en-US" sz="2200" dirty="0" smtClean="0"/>
              <a:t>relationships.</a:t>
            </a:r>
            <a:endParaRPr dirty="0"/>
          </a:p>
          <a:p>
            <a:pPr marL="342900" lvl="0" indent="-342900" algn="l" rtl="0">
              <a:spcBef>
                <a:spcPts val="440"/>
              </a:spcBef>
              <a:spcAft>
                <a:spcPts val="0"/>
              </a:spcAft>
              <a:buClr>
                <a:schemeClr val="dk1"/>
              </a:buClr>
              <a:buSzPts val="2200"/>
              <a:buFont typeface="Arial"/>
              <a:buChar char="•"/>
            </a:pPr>
            <a:r>
              <a:rPr lang="en-US" sz="2200" b="1" dirty="0"/>
              <a:t>Object</a:t>
            </a:r>
            <a:r>
              <a:rPr lang="en-US" sz="2200" dirty="0"/>
              <a:t> - Set of objects and their </a:t>
            </a:r>
            <a:r>
              <a:rPr lang="en-US" sz="2200" dirty="0" smtClean="0"/>
              <a:t>relationships.</a:t>
            </a:r>
            <a:endParaRPr dirty="0"/>
          </a:p>
          <a:p>
            <a:pPr marL="342900" lvl="0" indent="-342900" algn="l" rtl="0">
              <a:spcBef>
                <a:spcPts val="440"/>
              </a:spcBef>
              <a:spcAft>
                <a:spcPts val="0"/>
              </a:spcAft>
              <a:buClr>
                <a:schemeClr val="dk1"/>
              </a:buClr>
              <a:buSzPts val="2200"/>
              <a:buFont typeface="Arial"/>
              <a:buChar char="•"/>
            </a:pPr>
            <a:r>
              <a:rPr lang="en-US" sz="2200" b="1" dirty="0"/>
              <a:t>Use case </a:t>
            </a:r>
            <a:r>
              <a:rPr lang="en-US" sz="2200" dirty="0"/>
              <a:t>- Description of functionality provided by system along with actors and their connection to the use </a:t>
            </a:r>
            <a:r>
              <a:rPr lang="en-US" sz="2200" dirty="0" smtClean="0"/>
              <a:t>case.</a:t>
            </a:r>
            <a:endParaRPr dirty="0"/>
          </a:p>
          <a:p>
            <a:pPr marL="342900" lvl="0" indent="-342900" algn="l" rtl="0">
              <a:spcBef>
                <a:spcPts val="440"/>
              </a:spcBef>
              <a:spcAft>
                <a:spcPts val="0"/>
              </a:spcAft>
              <a:buClr>
                <a:schemeClr val="dk1"/>
              </a:buClr>
              <a:buSzPts val="2200"/>
              <a:buFont typeface="Arial"/>
              <a:buChar char="•"/>
            </a:pPr>
            <a:r>
              <a:rPr lang="en-US" sz="2200" b="1" dirty="0"/>
              <a:t>Interaction</a:t>
            </a:r>
            <a:r>
              <a:rPr lang="en-US" sz="2200" dirty="0"/>
              <a:t> - Set of objects and their relationships including </a:t>
            </a:r>
            <a:r>
              <a:rPr lang="en-US" sz="2200" dirty="0" smtClean="0"/>
              <a:t>messages.</a:t>
            </a:r>
            <a:endParaRPr dirty="0"/>
          </a:p>
          <a:p>
            <a:pPr marL="342900" lvl="0" indent="-342900" algn="l" rtl="0">
              <a:spcBef>
                <a:spcPts val="440"/>
              </a:spcBef>
              <a:spcAft>
                <a:spcPts val="0"/>
              </a:spcAft>
              <a:buClr>
                <a:schemeClr val="dk1"/>
              </a:buClr>
              <a:buSzPts val="2200"/>
              <a:buFont typeface="Arial"/>
              <a:buChar char="•"/>
            </a:pPr>
            <a:r>
              <a:rPr lang="en-US" sz="2200" b="1" dirty="0" smtClean="0"/>
              <a:t>State/state chart</a:t>
            </a:r>
            <a:r>
              <a:rPr lang="en-US" sz="2200" dirty="0" smtClean="0"/>
              <a:t> </a:t>
            </a:r>
            <a:r>
              <a:rPr lang="en-US" sz="2200" dirty="0"/>
              <a:t>- A state machine showing states, transitions, events, and </a:t>
            </a:r>
            <a:r>
              <a:rPr lang="en-US" sz="2200" dirty="0" smtClean="0"/>
              <a:t>activities.</a:t>
            </a:r>
            <a:endParaRPr dirty="0"/>
          </a:p>
          <a:p>
            <a:pPr marL="342900" lvl="0" indent="-342900" algn="l" rtl="0">
              <a:spcBef>
                <a:spcPts val="440"/>
              </a:spcBef>
              <a:spcAft>
                <a:spcPts val="0"/>
              </a:spcAft>
              <a:buClr>
                <a:schemeClr val="dk1"/>
              </a:buClr>
              <a:buSzPts val="2200"/>
              <a:buFont typeface="Arial"/>
              <a:buChar char="•"/>
            </a:pPr>
            <a:r>
              <a:rPr lang="en-US" sz="2200" b="1" dirty="0"/>
              <a:t>Activity</a:t>
            </a:r>
            <a:r>
              <a:rPr lang="en-US" sz="2200" dirty="0"/>
              <a:t> </a:t>
            </a:r>
            <a:r>
              <a:rPr lang="en-US" sz="2200" dirty="0" smtClean="0"/>
              <a:t>– State chart </a:t>
            </a:r>
            <a:r>
              <a:rPr lang="en-US" sz="2200" dirty="0"/>
              <a:t>sequential flow of </a:t>
            </a:r>
            <a:r>
              <a:rPr lang="en-US" sz="2200" dirty="0" smtClean="0"/>
              <a:t>activities.</a:t>
            </a:r>
            <a:endParaRPr dirty="0"/>
          </a:p>
          <a:p>
            <a:pPr marL="342900" lvl="0" indent="-342900" algn="l" rtl="0">
              <a:spcBef>
                <a:spcPts val="440"/>
              </a:spcBef>
              <a:spcAft>
                <a:spcPts val="0"/>
              </a:spcAft>
              <a:buClr>
                <a:schemeClr val="dk1"/>
              </a:buClr>
              <a:buSzPts val="2200"/>
              <a:buFont typeface="Arial"/>
              <a:buChar char="•"/>
            </a:pPr>
            <a:r>
              <a:rPr lang="en-US" sz="2200" b="1" dirty="0"/>
              <a:t>Component</a:t>
            </a:r>
            <a:r>
              <a:rPr lang="en-US" sz="2200" dirty="0"/>
              <a:t> - </a:t>
            </a:r>
            <a:r>
              <a:rPr lang="en-US" sz="2200" dirty="0" smtClean="0"/>
              <a:t>Physical </a:t>
            </a:r>
            <a:r>
              <a:rPr lang="en-US" sz="2200" dirty="0"/>
              <a:t>structure of code in terms of code </a:t>
            </a:r>
            <a:r>
              <a:rPr lang="en-US" sz="2200" dirty="0" smtClean="0"/>
              <a:t>components.</a:t>
            </a:r>
            <a:endParaRPr dirty="0"/>
          </a:p>
          <a:p>
            <a:pPr marL="342900" lvl="0" indent="-342900" algn="l" rtl="0">
              <a:spcBef>
                <a:spcPts val="440"/>
              </a:spcBef>
              <a:spcAft>
                <a:spcPts val="0"/>
              </a:spcAft>
              <a:buClr>
                <a:schemeClr val="dk1"/>
              </a:buClr>
              <a:buSzPts val="2200"/>
              <a:buFont typeface="Arial"/>
              <a:buChar char="•"/>
            </a:pPr>
            <a:r>
              <a:rPr lang="en-US" sz="2200" b="1" dirty="0"/>
              <a:t>Deployment</a:t>
            </a:r>
            <a:r>
              <a:rPr lang="en-US" sz="2200" dirty="0"/>
              <a:t> - </a:t>
            </a:r>
            <a:r>
              <a:rPr lang="en-US" sz="2200" dirty="0" smtClean="0"/>
              <a:t>Physical </a:t>
            </a:r>
            <a:r>
              <a:rPr lang="en-US" sz="2200" dirty="0"/>
              <a:t>architecture of hardware and software in the </a:t>
            </a:r>
            <a:r>
              <a:rPr lang="en-US" sz="2200" dirty="0" smtClean="0"/>
              <a:t>system.</a:t>
            </a:r>
            <a:endParaRPr dirty="0"/>
          </a:p>
          <a:p>
            <a:pPr marL="342900" lvl="0" indent="-342900" algn="l" rtl="0">
              <a:spcBef>
                <a:spcPts val="440"/>
              </a:spcBef>
              <a:spcAft>
                <a:spcPts val="0"/>
              </a:spcAft>
              <a:buClr>
                <a:schemeClr val="dk1"/>
              </a:buClr>
              <a:buSzPts val="2200"/>
              <a:buFont typeface="Arial"/>
              <a:buChar char="•"/>
            </a:pPr>
            <a:r>
              <a:rPr lang="en-US" sz="2200" b="1" dirty="0"/>
              <a:t>Package </a:t>
            </a:r>
            <a:r>
              <a:rPr lang="en-US" sz="2200" dirty="0"/>
              <a:t>- </a:t>
            </a:r>
            <a:r>
              <a:rPr lang="en-US" sz="2200" dirty="0" smtClean="0"/>
              <a:t>Shows </a:t>
            </a:r>
            <a:r>
              <a:rPr lang="en-US" sz="2200" dirty="0"/>
              <a:t>packages of classes and dependencies among them</a:t>
            </a:r>
            <a:endParaRPr dirty="0"/>
          </a:p>
          <a:p>
            <a:pPr marL="742950" lvl="1" indent="-285750" algn="l" rtl="0">
              <a:spcBef>
                <a:spcPts val="440"/>
              </a:spcBef>
              <a:spcAft>
                <a:spcPts val="0"/>
              </a:spcAft>
              <a:buClr>
                <a:schemeClr val="dk1"/>
              </a:buClr>
              <a:buSzPts val="2200"/>
              <a:buFont typeface="Arial"/>
              <a:buChar char="•"/>
            </a:pPr>
            <a:r>
              <a:rPr lang="en-US" sz="2200" dirty="0"/>
              <a:t>Grouping mechanism</a:t>
            </a:r>
            <a:endParaRPr dirty="0"/>
          </a:p>
          <a:p>
            <a:pPr marL="742950" lvl="1" indent="-285750" algn="l" rtl="0">
              <a:spcBef>
                <a:spcPts val="440"/>
              </a:spcBef>
              <a:spcAft>
                <a:spcPts val="0"/>
              </a:spcAft>
              <a:buClr>
                <a:schemeClr val="dk1"/>
              </a:buClr>
              <a:buSzPts val="2200"/>
              <a:buFont typeface="Arial"/>
              <a:buChar char="•"/>
            </a:pPr>
            <a:r>
              <a:rPr lang="en-US" sz="2200" dirty="0"/>
              <a:t>Form of class diagram</a:t>
            </a:r>
            <a:endParaRPr dirty="0"/>
          </a:p>
          <a:p>
            <a:pPr marL="742950" lvl="1" indent="-285750" algn="l" rtl="0">
              <a:spcBef>
                <a:spcPts val="440"/>
              </a:spcBef>
              <a:spcAft>
                <a:spcPts val="0"/>
              </a:spcAft>
              <a:buClr>
                <a:schemeClr val="dk1"/>
              </a:buClr>
              <a:buSzPts val="2200"/>
              <a:buFont typeface="Arial"/>
              <a:buChar char="•"/>
            </a:pPr>
            <a:r>
              <a:rPr lang="en-US" sz="2200" dirty="0"/>
              <a:t>Also called subsystem</a:t>
            </a:r>
            <a:endParaRPr dirty="0"/>
          </a:p>
          <a:p>
            <a:pPr marL="342900" lvl="0" indent="-203200" algn="l" rtl="0">
              <a:spcBef>
                <a:spcPts val="440"/>
              </a:spcBef>
              <a:spcAft>
                <a:spcPts val="0"/>
              </a:spcAft>
              <a:buClr>
                <a:schemeClr val="dk1"/>
              </a:buClr>
              <a:buSzPts val="2200"/>
              <a:buFont typeface="Arial"/>
              <a:buNone/>
            </a:pPr>
            <a:endParaRPr sz="2200" dirty="0"/>
          </a:p>
          <a:p>
            <a:pPr marL="342900" lvl="0" indent="-203200" algn="l" rtl="0">
              <a:spcBef>
                <a:spcPts val="440"/>
              </a:spcBef>
              <a:spcAft>
                <a:spcPts val="0"/>
              </a:spcAft>
              <a:buClr>
                <a:schemeClr val="dk1"/>
              </a:buClr>
              <a:buSzPts val="2200"/>
              <a:buFont typeface="Arial"/>
              <a:buNone/>
            </a:pPr>
            <a:endParaRPr sz="2200" dirty="0"/>
          </a:p>
        </p:txBody>
      </p:sp>
      <p:sp>
        <p:nvSpPr>
          <p:cNvPr id="825" name="Google Shape;825;p9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26" name="Google Shape;826;p90"/>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27" name="Google Shape;827;p90"/>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1"/>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Use Case Diagram</a:t>
            </a:r>
            <a:endParaRPr/>
          </a:p>
        </p:txBody>
      </p:sp>
      <p:sp>
        <p:nvSpPr>
          <p:cNvPr id="833" name="Google Shape;833;p91"/>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a:t>A use case diagram describes how a system interacts with outside </a:t>
            </a:r>
            <a:r>
              <a:rPr lang="en-US" sz="2400" dirty="0" smtClean="0"/>
              <a:t>actors.</a:t>
            </a:r>
            <a:endParaRPr dirty="0"/>
          </a:p>
          <a:p>
            <a:pPr marL="342900" lvl="0" indent="-342900" algn="l" rtl="0">
              <a:spcBef>
                <a:spcPts val="480"/>
              </a:spcBef>
              <a:spcAft>
                <a:spcPts val="0"/>
              </a:spcAft>
              <a:buClr>
                <a:schemeClr val="dk1"/>
              </a:buClr>
              <a:buSzPts val="2400"/>
              <a:buChar char="•"/>
            </a:pPr>
            <a:r>
              <a:rPr lang="en-US" sz="2400" dirty="0"/>
              <a:t>It is a graphical representation of the interaction among the elements and </a:t>
            </a:r>
            <a:r>
              <a:rPr lang="en-US" sz="2400" dirty="0" smtClean="0"/>
              <a:t>system.</a:t>
            </a:r>
            <a:endParaRPr dirty="0"/>
          </a:p>
          <a:p>
            <a:pPr marL="342900" lvl="0" indent="-342900" algn="l" rtl="0">
              <a:spcBef>
                <a:spcPts val="480"/>
              </a:spcBef>
              <a:spcAft>
                <a:spcPts val="0"/>
              </a:spcAft>
              <a:buClr>
                <a:schemeClr val="dk1"/>
              </a:buClr>
              <a:buSzPts val="2400"/>
              <a:buChar char="•"/>
            </a:pPr>
            <a:r>
              <a:rPr lang="en-US" sz="2400" dirty="0"/>
              <a:t>Each use case represents a piece of functionality that a system </a:t>
            </a:r>
            <a:r>
              <a:rPr lang="en-US" sz="2400" dirty="0" smtClean="0"/>
              <a:t>provides.</a:t>
            </a:r>
            <a:endParaRPr dirty="0"/>
          </a:p>
          <a:p>
            <a:pPr marL="342900" lvl="0" indent="-342900" algn="l" rtl="0">
              <a:spcBef>
                <a:spcPts val="480"/>
              </a:spcBef>
              <a:spcAft>
                <a:spcPts val="0"/>
              </a:spcAft>
              <a:buClr>
                <a:schemeClr val="dk1"/>
              </a:buClr>
              <a:buSzPts val="2400"/>
              <a:buChar char="•"/>
            </a:pPr>
            <a:r>
              <a:rPr lang="en-US" sz="2400" dirty="0"/>
              <a:t>The use case diagram allows for the specification of higher level user </a:t>
            </a:r>
            <a:r>
              <a:rPr lang="en-US" sz="2400" dirty="0" smtClean="0"/>
              <a:t>goals.</a:t>
            </a:r>
            <a:endParaRPr dirty="0"/>
          </a:p>
          <a:p>
            <a:pPr marL="342900" lvl="0" indent="-342900" algn="l" rtl="0">
              <a:spcBef>
                <a:spcPts val="480"/>
              </a:spcBef>
              <a:spcAft>
                <a:spcPts val="0"/>
              </a:spcAft>
              <a:buClr>
                <a:schemeClr val="dk1"/>
              </a:buClr>
              <a:buSzPts val="2400"/>
              <a:buChar char="•"/>
            </a:pPr>
            <a:r>
              <a:rPr lang="en-US" sz="2400" dirty="0"/>
              <a:t>A use case diagram contains four components</a:t>
            </a:r>
            <a:endParaRPr dirty="0"/>
          </a:p>
          <a:p>
            <a:pPr marL="742950" lvl="1" indent="-285750" algn="l" rtl="0">
              <a:spcBef>
                <a:spcPts val="400"/>
              </a:spcBef>
              <a:spcAft>
                <a:spcPts val="0"/>
              </a:spcAft>
              <a:buClr>
                <a:schemeClr val="dk1"/>
              </a:buClr>
              <a:buSzPts val="2000"/>
              <a:buChar char="–"/>
            </a:pPr>
            <a:r>
              <a:rPr lang="en-US" sz="2000" dirty="0"/>
              <a:t>The boundary</a:t>
            </a:r>
            <a:endParaRPr dirty="0"/>
          </a:p>
          <a:p>
            <a:pPr marL="742950" lvl="1" indent="-285750" algn="l" rtl="0">
              <a:spcBef>
                <a:spcPts val="400"/>
              </a:spcBef>
              <a:spcAft>
                <a:spcPts val="0"/>
              </a:spcAft>
              <a:buClr>
                <a:schemeClr val="dk1"/>
              </a:buClr>
              <a:buSzPts val="2000"/>
              <a:buChar char="–"/>
            </a:pPr>
            <a:r>
              <a:rPr lang="en-US" sz="2000" dirty="0"/>
              <a:t>The actor</a:t>
            </a:r>
            <a:endParaRPr dirty="0"/>
          </a:p>
          <a:p>
            <a:pPr marL="742950" lvl="1" indent="-285750" algn="l" rtl="0">
              <a:spcBef>
                <a:spcPts val="400"/>
              </a:spcBef>
              <a:spcAft>
                <a:spcPts val="0"/>
              </a:spcAft>
              <a:buClr>
                <a:schemeClr val="dk1"/>
              </a:buClr>
              <a:buSzPts val="2000"/>
              <a:buChar char="–"/>
            </a:pPr>
            <a:r>
              <a:rPr lang="en-US" sz="2000" dirty="0"/>
              <a:t>The use case</a:t>
            </a:r>
            <a:endParaRPr dirty="0"/>
          </a:p>
          <a:p>
            <a:pPr marL="742950" lvl="1" indent="-285750" algn="l" rtl="0">
              <a:spcBef>
                <a:spcPts val="400"/>
              </a:spcBef>
              <a:spcAft>
                <a:spcPts val="0"/>
              </a:spcAft>
              <a:buClr>
                <a:schemeClr val="dk1"/>
              </a:buClr>
              <a:buSzPts val="2000"/>
              <a:buChar char="–"/>
            </a:pPr>
            <a:r>
              <a:rPr lang="en-US" sz="2000" dirty="0"/>
              <a:t>The relationship between and among the actors and the use cases</a:t>
            </a:r>
            <a:endParaRPr sz="2000" dirty="0"/>
          </a:p>
        </p:txBody>
      </p:sp>
      <p:sp>
        <p:nvSpPr>
          <p:cNvPr id="834" name="Google Shape;834;p9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35" name="Google Shape;835;p91"/>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36" name="Google Shape;836;p91"/>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2"/>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Use Case Diagram</a:t>
            </a:r>
            <a:endParaRPr/>
          </a:p>
        </p:txBody>
      </p:sp>
      <p:sp>
        <p:nvSpPr>
          <p:cNvPr id="842" name="Google Shape;842;p9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43" name="Google Shape;843;p92"/>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44" name="Google Shape;844;p92"/>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82</a:t>
            </a:fld>
            <a:endParaRPr/>
          </a:p>
        </p:txBody>
      </p:sp>
      <p:graphicFrame>
        <p:nvGraphicFramePr>
          <p:cNvPr id="845" name="Google Shape;845;p92"/>
          <p:cNvGraphicFramePr/>
          <p:nvPr>
            <p:extLst>
              <p:ext uri="{D42A27DB-BD31-4B8C-83A1-F6EECF244321}">
                <p14:modId xmlns:p14="http://schemas.microsoft.com/office/powerpoint/2010/main" val="2678937529"/>
              </p:ext>
            </p:extLst>
          </p:nvPr>
        </p:nvGraphicFramePr>
        <p:xfrm>
          <a:off x="762000" y="1524000"/>
          <a:ext cx="10972800" cy="5029200"/>
        </p:xfrm>
        <a:graphic>
          <a:graphicData uri="http://schemas.openxmlformats.org/drawingml/2006/table">
            <a:tbl>
              <a:tblPr firstRow="1" bandRow="1">
                <a:noFill/>
              </a:tblPr>
              <a:tblGrid>
                <a:gridCol w="762000"/>
                <a:gridCol w="2895600"/>
                <a:gridCol w="4572000"/>
                <a:gridCol w="2743200"/>
              </a:tblGrid>
              <a:tr h="419108">
                <a:tc>
                  <a:txBody>
                    <a:bodyPr/>
                    <a:lstStyle/>
                    <a:p>
                      <a:pPr marL="0" marR="0" lvl="0" indent="0" algn="l" rtl="0">
                        <a:spcBef>
                          <a:spcPts val="0"/>
                        </a:spcBef>
                        <a:spcAft>
                          <a:spcPts val="0"/>
                        </a:spcAft>
                        <a:buNone/>
                      </a:pPr>
                      <a:r>
                        <a:rPr lang="en-US" sz="1800" dirty="0" err="1"/>
                        <a:t>S.No</a:t>
                      </a:r>
                      <a:endParaRPr sz="1800" dirty="0"/>
                    </a:p>
                  </a:txBody>
                  <a:tcPr marL="91450" marR="91450" marT="45725" marB="45725"/>
                </a:tc>
                <a:tc>
                  <a:txBody>
                    <a:bodyPr/>
                    <a:lstStyle/>
                    <a:p>
                      <a:pPr marL="0" marR="0" lvl="0" indent="0" algn="l" rtl="0">
                        <a:spcBef>
                          <a:spcPts val="0"/>
                        </a:spcBef>
                        <a:spcAft>
                          <a:spcPts val="0"/>
                        </a:spcAft>
                        <a:buNone/>
                      </a:pPr>
                      <a:r>
                        <a:rPr lang="en-US" sz="1800"/>
                        <a:t>Name</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Notation</a:t>
                      </a:r>
                      <a:endParaRPr sz="1800"/>
                    </a:p>
                  </a:txBody>
                  <a:tcPr marL="91450" marR="91450" marT="45725" marB="45725"/>
                </a:tc>
              </a:tr>
              <a:tr h="1047746">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dirty="0"/>
                        <a:t>System Boundary</a:t>
                      </a:r>
                      <a:endParaRPr sz="1800" dirty="0"/>
                    </a:p>
                  </a:txBody>
                  <a:tcPr marL="91450" marR="91450" marT="45725" marB="45725"/>
                </a:tc>
                <a:tc>
                  <a:txBody>
                    <a:bodyPr/>
                    <a:lstStyle/>
                    <a:p>
                      <a:pPr marL="0" marR="0" lvl="0" indent="0" algn="l" rtl="0">
                        <a:spcBef>
                          <a:spcPts val="0"/>
                        </a:spcBef>
                        <a:spcAft>
                          <a:spcPts val="0"/>
                        </a:spcAft>
                        <a:buNone/>
                      </a:pPr>
                      <a:r>
                        <a:rPr lang="en-US" sz="1800" dirty="0"/>
                        <a:t>The scope of a system can be represented by a system boundary</a:t>
                      </a:r>
                      <a:endParaRPr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r h="733427">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Use case</a:t>
                      </a:r>
                      <a:endParaRPr sz="1800"/>
                    </a:p>
                  </a:txBody>
                  <a:tcPr marL="91450" marR="91450" marT="45725" marB="45725"/>
                </a:tc>
                <a:tc>
                  <a:txBody>
                    <a:bodyPr/>
                    <a:lstStyle/>
                    <a:p>
                      <a:pPr marL="0" marR="0" lvl="0" indent="0" algn="l" rtl="0">
                        <a:spcBef>
                          <a:spcPts val="0"/>
                        </a:spcBef>
                        <a:spcAft>
                          <a:spcPts val="0"/>
                        </a:spcAft>
                        <a:buNone/>
                      </a:pPr>
                      <a:r>
                        <a:rPr lang="en-US" sz="1800" dirty="0"/>
                        <a:t>A sequences of actions (it must be a verb)</a:t>
                      </a:r>
                      <a:endParaRPr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r h="1047746">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Actor</a:t>
                      </a:r>
                      <a:endParaRPr sz="1800"/>
                    </a:p>
                  </a:txBody>
                  <a:tcPr marL="91450" marR="91450" marT="45725" marB="45725"/>
                </a:tc>
                <a:tc>
                  <a:txBody>
                    <a:bodyPr/>
                    <a:lstStyle/>
                    <a:p>
                      <a:pPr marL="0" marR="0" lvl="0" indent="0" algn="l" rtl="0">
                        <a:spcBef>
                          <a:spcPts val="0"/>
                        </a:spcBef>
                        <a:spcAft>
                          <a:spcPts val="0"/>
                        </a:spcAft>
                        <a:buNone/>
                      </a:pPr>
                      <a:r>
                        <a:rPr lang="en-US" sz="1800"/>
                        <a:t>User (or) someone / something outside the system that interacts with the system (it must be a noun)</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733427">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Association</a:t>
                      </a:r>
                      <a:endParaRPr sz="1800"/>
                    </a:p>
                  </a:txBody>
                  <a:tcPr marL="91450" marR="91450" marT="45725" marB="45725"/>
                </a:tc>
                <a:tc>
                  <a:txBody>
                    <a:bodyPr/>
                    <a:lstStyle/>
                    <a:p>
                      <a:pPr marL="0" marR="0" lvl="0" indent="0" algn="l" rtl="0">
                        <a:spcBef>
                          <a:spcPts val="0"/>
                        </a:spcBef>
                        <a:spcAft>
                          <a:spcPts val="0"/>
                        </a:spcAft>
                        <a:buNone/>
                      </a:pPr>
                      <a:r>
                        <a:rPr lang="en-US" sz="1800"/>
                        <a:t>It corresponds  to a sequence of actions between the actor and use case</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1047746">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Generalization</a:t>
                      </a:r>
                      <a:endParaRPr sz="1800"/>
                    </a:p>
                  </a:txBody>
                  <a:tcPr marL="91450" marR="91450" marT="45725" marB="45725"/>
                </a:tc>
                <a:tc>
                  <a:txBody>
                    <a:bodyPr/>
                    <a:lstStyle/>
                    <a:p>
                      <a:pPr marL="0" marR="0" lvl="0" indent="0" algn="l" rtl="0">
                        <a:spcBef>
                          <a:spcPts val="0"/>
                        </a:spcBef>
                        <a:spcAft>
                          <a:spcPts val="0"/>
                        </a:spcAft>
                        <a:buNone/>
                      </a:pPr>
                      <a:r>
                        <a:rPr lang="en-US" sz="1800"/>
                        <a:t>Inheritance relationship between model elements of same type</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bl>
          </a:graphicData>
        </a:graphic>
      </p:graphicFrame>
      <p:grpSp>
        <p:nvGrpSpPr>
          <p:cNvPr id="2" name="Google Shape;846;p92"/>
          <p:cNvGrpSpPr/>
          <p:nvPr/>
        </p:nvGrpSpPr>
        <p:grpSpPr>
          <a:xfrm>
            <a:off x="9561874" y="3941032"/>
            <a:ext cx="457200" cy="609600"/>
            <a:chOff x="1600200" y="4242919"/>
            <a:chExt cx="533400" cy="762000"/>
          </a:xfrm>
        </p:grpSpPr>
        <p:cxnSp>
          <p:nvCxnSpPr>
            <p:cNvPr id="847" name="Google Shape;847;p92"/>
            <p:cNvCxnSpPr/>
            <p:nvPr/>
          </p:nvCxnSpPr>
          <p:spPr>
            <a:xfrm>
              <a:off x="1866900" y="4433419"/>
              <a:ext cx="0" cy="381000"/>
            </a:xfrm>
            <a:prstGeom prst="straightConnector1">
              <a:avLst/>
            </a:prstGeom>
            <a:noFill/>
            <a:ln w="9525" cap="flat" cmpd="sng">
              <a:solidFill>
                <a:schemeClr val="dk1"/>
              </a:solidFill>
              <a:prstDash val="solid"/>
              <a:round/>
              <a:headEnd type="none" w="med" len="med"/>
              <a:tailEnd type="none" w="med" len="med"/>
            </a:ln>
          </p:spPr>
        </p:cxnSp>
        <p:grpSp>
          <p:nvGrpSpPr>
            <p:cNvPr id="3" name="Google Shape;848;p92"/>
            <p:cNvGrpSpPr/>
            <p:nvPr/>
          </p:nvGrpSpPr>
          <p:grpSpPr>
            <a:xfrm>
              <a:off x="1600200" y="4242919"/>
              <a:ext cx="533400" cy="762000"/>
              <a:chOff x="7505700" y="4419600"/>
              <a:chExt cx="533400" cy="762000"/>
            </a:xfrm>
          </p:grpSpPr>
          <p:sp>
            <p:nvSpPr>
              <p:cNvPr id="849" name="Google Shape;849;p92"/>
              <p:cNvSpPr/>
              <p:nvPr/>
            </p:nvSpPr>
            <p:spPr>
              <a:xfrm>
                <a:off x="7620000" y="4419600"/>
                <a:ext cx="228600" cy="228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cxnSp>
            <p:nvCxnSpPr>
              <p:cNvPr id="850" name="Google Shape;850;p92"/>
              <p:cNvCxnSpPr/>
              <p:nvPr/>
            </p:nvCxnSpPr>
            <p:spPr>
              <a:xfrm>
                <a:off x="7505700" y="4776386"/>
                <a:ext cx="533400" cy="0"/>
              </a:xfrm>
              <a:prstGeom prst="straightConnector1">
                <a:avLst/>
              </a:prstGeom>
              <a:noFill/>
              <a:ln w="9525" cap="flat" cmpd="sng">
                <a:solidFill>
                  <a:schemeClr val="dk1"/>
                </a:solidFill>
                <a:prstDash val="solid"/>
                <a:round/>
                <a:headEnd type="none" w="med" len="med"/>
                <a:tailEnd type="none" w="med" len="med"/>
              </a:ln>
            </p:spPr>
          </p:cxnSp>
          <p:cxnSp>
            <p:nvCxnSpPr>
              <p:cNvPr id="851" name="Google Shape;851;p92"/>
              <p:cNvCxnSpPr/>
              <p:nvPr/>
            </p:nvCxnSpPr>
            <p:spPr>
              <a:xfrm flipH="1">
                <a:off x="7543800" y="4953000"/>
                <a:ext cx="228600" cy="228600"/>
              </a:xfrm>
              <a:prstGeom prst="straightConnector1">
                <a:avLst/>
              </a:prstGeom>
              <a:noFill/>
              <a:ln w="9525" cap="flat" cmpd="sng">
                <a:solidFill>
                  <a:schemeClr val="dk1"/>
                </a:solidFill>
                <a:prstDash val="solid"/>
                <a:round/>
                <a:headEnd type="none" w="med" len="med"/>
                <a:tailEnd type="none" w="med" len="med"/>
              </a:ln>
            </p:spPr>
          </p:cxnSp>
          <p:cxnSp>
            <p:nvCxnSpPr>
              <p:cNvPr id="852" name="Google Shape;852;p92"/>
              <p:cNvCxnSpPr/>
              <p:nvPr/>
            </p:nvCxnSpPr>
            <p:spPr>
              <a:xfrm>
                <a:off x="7772400" y="4953000"/>
                <a:ext cx="228600" cy="228600"/>
              </a:xfrm>
              <a:prstGeom prst="straightConnector1">
                <a:avLst/>
              </a:prstGeom>
              <a:noFill/>
              <a:ln w="9525" cap="flat" cmpd="sng">
                <a:solidFill>
                  <a:schemeClr val="dk1"/>
                </a:solidFill>
                <a:prstDash val="solid"/>
                <a:round/>
                <a:headEnd type="none" w="med" len="med"/>
                <a:tailEnd type="none" w="med" len="med"/>
              </a:ln>
            </p:spPr>
          </p:cxnSp>
        </p:grpSp>
      </p:grpSp>
      <p:cxnSp>
        <p:nvCxnSpPr>
          <p:cNvPr id="853" name="Google Shape;853;p92"/>
          <p:cNvCxnSpPr/>
          <p:nvPr/>
        </p:nvCxnSpPr>
        <p:spPr>
          <a:xfrm>
            <a:off x="9459980" y="5029200"/>
            <a:ext cx="914400" cy="0"/>
          </a:xfrm>
          <a:prstGeom prst="straightConnector1">
            <a:avLst/>
          </a:prstGeom>
          <a:noFill/>
          <a:ln w="38100" cap="flat" cmpd="sng">
            <a:solidFill>
              <a:schemeClr val="dk1"/>
            </a:solidFill>
            <a:prstDash val="solid"/>
            <a:round/>
            <a:headEnd type="none" w="med" len="med"/>
            <a:tailEnd type="none" w="med" len="med"/>
          </a:ln>
        </p:spPr>
      </p:cxnSp>
      <p:grpSp>
        <p:nvGrpSpPr>
          <p:cNvPr id="4" name="Google Shape;854;p92"/>
          <p:cNvGrpSpPr/>
          <p:nvPr/>
        </p:nvGrpSpPr>
        <p:grpSpPr>
          <a:xfrm>
            <a:off x="9207712" y="2992399"/>
            <a:ext cx="1374806" cy="656892"/>
            <a:chOff x="2339" y="1949"/>
            <a:chExt cx="753" cy="567"/>
          </a:xfrm>
        </p:grpSpPr>
        <p:sp>
          <p:nvSpPr>
            <p:cNvPr id="855" name="Google Shape;855;p92"/>
            <p:cNvSpPr/>
            <p:nvPr/>
          </p:nvSpPr>
          <p:spPr>
            <a:xfrm>
              <a:off x="2339" y="1949"/>
              <a:ext cx="753" cy="322"/>
            </a:xfrm>
            <a:prstGeom prst="ellipse">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a:solidFill>
                  <a:srgbClr val="FF0000"/>
                </a:solidFill>
                <a:latin typeface="Calibri"/>
                <a:ea typeface="Calibri"/>
                <a:cs typeface="Calibri"/>
                <a:sym typeface="Calibri"/>
              </a:endParaRPr>
            </a:p>
          </p:txBody>
        </p:sp>
        <p:sp>
          <p:nvSpPr>
            <p:cNvPr id="856" name="Google Shape;856;p92"/>
            <p:cNvSpPr/>
            <p:nvPr/>
          </p:nvSpPr>
          <p:spPr>
            <a:xfrm>
              <a:off x="2454" y="2271"/>
              <a:ext cx="626" cy="2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1" dirty="0" err="1">
                  <a:solidFill>
                    <a:srgbClr val="000000"/>
                  </a:solidFill>
                  <a:latin typeface="Calibri"/>
                  <a:ea typeface="Calibri"/>
                  <a:cs typeface="Calibri"/>
                  <a:sym typeface="Calibri"/>
                </a:rPr>
                <a:t>PurchaseTicket</a:t>
              </a:r>
              <a:endParaRPr sz="1200" dirty="0">
                <a:solidFill>
                  <a:schemeClr val="dk1"/>
                </a:solidFill>
                <a:latin typeface="Calibri"/>
                <a:ea typeface="Calibri"/>
                <a:cs typeface="Calibri"/>
                <a:sym typeface="Calibri"/>
              </a:endParaRPr>
            </a:p>
          </p:txBody>
        </p:sp>
      </p:grpSp>
      <p:grpSp>
        <p:nvGrpSpPr>
          <p:cNvPr id="5" name="Google Shape;857;p92"/>
          <p:cNvGrpSpPr/>
          <p:nvPr/>
        </p:nvGrpSpPr>
        <p:grpSpPr>
          <a:xfrm>
            <a:off x="9417676" y="5750821"/>
            <a:ext cx="1524000" cy="304800"/>
            <a:chOff x="3581400" y="5181600"/>
            <a:chExt cx="1524000" cy="304800"/>
          </a:xfrm>
        </p:grpSpPr>
        <p:grpSp>
          <p:nvGrpSpPr>
            <p:cNvPr id="6" name="Google Shape;858;p92"/>
            <p:cNvGrpSpPr/>
            <p:nvPr/>
          </p:nvGrpSpPr>
          <p:grpSpPr>
            <a:xfrm>
              <a:off x="3581400" y="5181600"/>
              <a:ext cx="1143000" cy="304800"/>
              <a:chOff x="3581400" y="5181600"/>
              <a:chExt cx="1143000" cy="304800"/>
            </a:xfrm>
          </p:grpSpPr>
          <p:cxnSp>
            <p:nvCxnSpPr>
              <p:cNvPr id="859" name="Google Shape;859;p92"/>
              <p:cNvCxnSpPr/>
              <p:nvPr/>
            </p:nvCxnSpPr>
            <p:spPr>
              <a:xfrm>
                <a:off x="3581400" y="5334000"/>
                <a:ext cx="1143000" cy="0"/>
              </a:xfrm>
              <a:prstGeom prst="straightConnector1">
                <a:avLst/>
              </a:prstGeom>
              <a:noFill/>
              <a:ln w="9525" cap="flat" cmpd="sng">
                <a:solidFill>
                  <a:schemeClr val="dk1"/>
                </a:solidFill>
                <a:prstDash val="solid"/>
                <a:miter lim="800000"/>
                <a:headEnd type="none" w="med" len="med"/>
                <a:tailEnd type="none" w="med" len="med"/>
              </a:ln>
            </p:spPr>
          </p:cxnSp>
          <p:cxnSp>
            <p:nvCxnSpPr>
              <p:cNvPr id="860" name="Google Shape;860;p92"/>
              <p:cNvCxnSpPr/>
              <p:nvPr/>
            </p:nvCxnSpPr>
            <p:spPr>
              <a:xfrm>
                <a:off x="4724400" y="5181600"/>
                <a:ext cx="0" cy="304800"/>
              </a:xfrm>
              <a:prstGeom prst="straightConnector1">
                <a:avLst/>
              </a:prstGeom>
              <a:noFill/>
              <a:ln w="9525" cap="flat" cmpd="sng">
                <a:solidFill>
                  <a:schemeClr val="dk1"/>
                </a:solidFill>
                <a:prstDash val="solid"/>
                <a:miter lim="800000"/>
                <a:headEnd type="none" w="med" len="med"/>
                <a:tailEnd type="none" w="med" len="med"/>
              </a:ln>
            </p:spPr>
          </p:cxnSp>
        </p:grpSp>
        <p:cxnSp>
          <p:nvCxnSpPr>
            <p:cNvPr id="861" name="Google Shape;861;p92"/>
            <p:cNvCxnSpPr/>
            <p:nvPr/>
          </p:nvCxnSpPr>
          <p:spPr>
            <a:xfrm>
              <a:off x="4724400" y="5181600"/>
              <a:ext cx="381000" cy="152400"/>
            </a:xfrm>
            <a:prstGeom prst="straightConnector1">
              <a:avLst/>
            </a:prstGeom>
            <a:noFill/>
            <a:ln w="9525" cap="flat" cmpd="sng">
              <a:solidFill>
                <a:schemeClr val="dk1"/>
              </a:solidFill>
              <a:prstDash val="solid"/>
              <a:miter lim="800000"/>
              <a:headEnd type="none" w="med" len="med"/>
              <a:tailEnd type="none" w="med" len="med"/>
            </a:ln>
          </p:spPr>
        </p:cxnSp>
        <p:cxnSp>
          <p:nvCxnSpPr>
            <p:cNvPr id="862" name="Google Shape;862;p92"/>
            <p:cNvCxnSpPr/>
            <p:nvPr/>
          </p:nvCxnSpPr>
          <p:spPr>
            <a:xfrm rot="10800000" flipH="1">
              <a:off x="4724400" y="5334000"/>
              <a:ext cx="381000" cy="152400"/>
            </a:xfrm>
            <a:prstGeom prst="straightConnector1">
              <a:avLst/>
            </a:prstGeom>
            <a:noFill/>
            <a:ln w="9525" cap="flat" cmpd="sng">
              <a:solidFill>
                <a:schemeClr val="dk1"/>
              </a:solidFill>
              <a:prstDash val="solid"/>
              <a:miter lim="800000"/>
              <a:headEnd type="none" w="med" len="med"/>
              <a:tailEnd type="none" w="med" len="med"/>
            </a:ln>
          </p:spPr>
        </p:cxnSp>
      </p:grpSp>
      <p:sp>
        <p:nvSpPr>
          <p:cNvPr id="863" name="Google Shape;863;p92"/>
          <p:cNvSpPr/>
          <p:nvPr/>
        </p:nvSpPr>
        <p:spPr>
          <a:xfrm>
            <a:off x="9366070" y="2209800"/>
            <a:ext cx="1835330" cy="4419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3"/>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Use Case Diagram</a:t>
            </a:r>
            <a:endParaRPr/>
          </a:p>
        </p:txBody>
      </p:sp>
      <p:sp>
        <p:nvSpPr>
          <p:cNvPr id="869" name="Google Shape;869;p9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70" name="Google Shape;870;p93"/>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71" name="Google Shape;871;p93"/>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83</a:t>
            </a:fld>
            <a:endParaRPr/>
          </a:p>
        </p:txBody>
      </p:sp>
      <p:graphicFrame>
        <p:nvGraphicFramePr>
          <p:cNvPr id="872" name="Google Shape;872;p93"/>
          <p:cNvGraphicFramePr/>
          <p:nvPr/>
        </p:nvGraphicFramePr>
        <p:xfrm>
          <a:off x="533400" y="1600199"/>
          <a:ext cx="11049000" cy="4182175"/>
        </p:xfrm>
        <a:graphic>
          <a:graphicData uri="http://schemas.openxmlformats.org/drawingml/2006/table">
            <a:tbl>
              <a:tblPr firstRow="1" bandRow="1">
                <a:noFill/>
              </a:tblPr>
              <a:tblGrid>
                <a:gridCol w="767300"/>
                <a:gridCol w="2915700"/>
                <a:gridCol w="4603750"/>
                <a:gridCol w="2762250"/>
              </a:tblGrid>
              <a:tr h="389800">
                <a:tc>
                  <a:txBody>
                    <a:bodyPr/>
                    <a:lstStyle/>
                    <a:p>
                      <a:pPr marL="0" marR="0" lvl="0" indent="0" algn="l" rtl="0">
                        <a:spcBef>
                          <a:spcPts val="0"/>
                        </a:spcBef>
                        <a:spcAft>
                          <a:spcPts val="0"/>
                        </a:spcAft>
                        <a:buNone/>
                      </a:pPr>
                      <a:r>
                        <a:rPr lang="en-US" sz="1800" dirty="0" err="1"/>
                        <a:t>S.No</a:t>
                      </a:r>
                      <a:endParaRPr sz="1800" dirty="0"/>
                    </a:p>
                  </a:txBody>
                  <a:tcPr marL="91450" marR="91450" marT="45725" marB="45725"/>
                </a:tc>
                <a:tc>
                  <a:txBody>
                    <a:bodyPr/>
                    <a:lstStyle/>
                    <a:p>
                      <a:pPr marL="0" marR="0" lvl="0" indent="0" algn="l" rtl="0">
                        <a:spcBef>
                          <a:spcPts val="0"/>
                        </a:spcBef>
                        <a:spcAft>
                          <a:spcPts val="0"/>
                        </a:spcAft>
                        <a:buNone/>
                      </a:pPr>
                      <a:r>
                        <a:rPr lang="en-US" sz="1800"/>
                        <a:t>Name</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Notation</a:t>
                      </a:r>
                      <a:endParaRPr sz="1800"/>
                    </a:p>
                  </a:txBody>
                  <a:tcPr marL="91450" marR="91450" marT="45725" marB="45725"/>
                </a:tc>
              </a:tr>
              <a:tr h="1040550">
                <a:tc>
                  <a:txBody>
                    <a:bodyPr/>
                    <a:lstStyle/>
                    <a:p>
                      <a:pPr marL="0" marR="0" lvl="0" indent="0" algn="l" rtl="0">
                        <a:spcBef>
                          <a:spcPts val="0"/>
                        </a:spcBef>
                        <a:spcAft>
                          <a:spcPts val="0"/>
                        </a:spcAft>
                        <a:buNone/>
                      </a:pPr>
                      <a:r>
                        <a:rPr lang="en-US" sz="1800"/>
                        <a:t>6</a:t>
                      </a:r>
                      <a:endParaRPr sz="1800"/>
                    </a:p>
                  </a:txBody>
                  <a:tcPr marL="91450" marR="91450" marT="45725" marB="45725"/>
                </a:tc>
                <a:tc>
                  <a:txBody>
                    <a:bodyPr/>
                    <a:lstStyle/>
                    <a:p>
                      <a:pPr marL="0" marR="0" lvl="0" indent="0" algn="l" rtl="0">
                        <a:spcBef>
                          <a:spcPts val="0"/>
                        </a:spcBef>
                        <a:spcAft>
                          <a:spcPts val="0"/>
                        </a:spcAft>
                        <a:buNone/>
                      </a:pPr>
                      <a:r>
                        <a:rPr lang="en-US" sz="1800"/>
                        <a:t>Include</a:t>
                      </a:r>
                      <a:endParaRPr sz="1800"/>
                    </a:p>
                  </a:txBody>
                  <a:tcPr marL="91450" marR="91450" marT="45725" marB="45725"/>
                </a:tc>
                <a:tc>
                  <a:txBody>
                    <a:bodyPr/>
                    <a:lstStyle/>
                    <a:p>
                      <a:pPr marL="0" marR="0" lvl="0" indent="0" algn="l" rtl="0">
                        <a:spcBef>
                          <a:spcPts val="0"/>
                        </a:spcBef>
                        <a:spcAft>
                          <a:spcPts val="0"/>
                        </a:spcAft>
                        <a:buNone/>
                      </a:pPr>
                      <a:r>
                        <a:rPr lang="en-US" sz="1800"/>
                        <a:t>It specifies how the behavior of the inclusion use case is inserted into the behavior defined for the base use case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&lt;&lt;include&gt;&gt;</a:t>
                      </a:r>
                      <a:endParaRPr sz="2800">
                        <a:latin typeface="Times New Roman"/>
                        <a:ea typeface="Times New Roman"/>
                        <a:cs typeface="Times New Roman"/>
                        <a:sym typeface="Times New Roman"/>
                      </a:endParaRPr>
                    </a:p>
                    <a:p>
                      <a:pPr marL="0" marR="0" lvl="0" indent="0" algn="l" rtl="0">
                        <a:spcBef>
                          <a:spcPts val="0"/>
                        </a:spcBef>
                        <a:spcAft>
                          <a:spcPts val="0"/>
                        </a:spcAft>
                        <a:buNone/>
                      </a:pPr>
                      <a:endParaRPr sz="1800"/>
                    </a:p>
                  </a:txBody>
                  <a:tcPr marL="91450" marR="91450" marT="45725" marB="45725"/>
                </a:tc>
              </a:tr>
              <a:tr h="974525">
                <a:tc>
                  <a:txBody>
                    <a:bodyPr/>
                    <a:lstStyle/>
                    <a:p>
                      <a:pPr marL="0" marR="0" lvl="0" indent="0" algn="l" rtl="0">
                        <a:spcBef>
                          <a:spcPts val="0"/>
                        </a:spcBef>
                        <a:spcAft>
                          <a:spcPts val="0"/>
                        </a:spcAft>
                        <a:buNone/>
                      </a:pPr>
                      <a:r>
                        <a:rPr lang="en-US" sz="1800"/>
                        <a:t>7</a:t>
                      </a:r>
                      <a:endParaRPr sz="1800"/>
                    </a:p>
                  </a:txBody>
                  <a:tcPr marL="91450" marR="91450" marT="45725" marB="45725"/>
                </a:tc>
                <a:tc>
                  <a:txBody>
                    <a:bodyPr/>
                    <a:lstStyle/>
                    <a:p>
                      <a:pPr marL="0" marR="0" lvl="0" indent="0" algn="l" rtl="0">
                        <a:spcBef>
                          <a:spcPts val="0"/>
                        </a:spcBef>
                        <a:spcAft>
                          <a:spcPts val="0"/>
                        </a:spcAft>
                        <a:buNone/>
                      </a:pPr>
                      <a:r>
                        <a:rPr lang="en-US" sz="1800"/>
                        <a:t>Extend</a:t>
                      </a:r>
                      <a:endParaRPr sz="1800"/>
                    </a:p>
                  </a:txBody>
                  <a:tcPr marL="91450" marR="91450" marT="45725" marB="45725"/>
                </a:tc>
                <a:tc>
                  <a:txBody>
                    <a:bodyPr/>
                    <a:lstStyle/>
                    <a:p>
                      <a:pPr marL="0" marR="0" lvl="0" indent="0" algn="l" rtl="0">
                        <a:spcBef>
                          <a:spcPts val="0"/>
                        </a:spcBef>
                        <a:spcAft>
                          <a:spcPts val="0"/>
                        </a:spcAft>
                        <a:buNone/>
                      </a:pPr>
                      <a:r>
                        <a:rPr lang="en-US" sz="1800"/>
                        <a:t>How the behavior of the extension use case can be inserted into the behavior defined for the base use case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&lt;&lt;extend&gt;&gt;</a:t>
                      </a:r>
                      <a:endParaRPr sz="2800">
                        <a:latin typeface="Times New Roman"/>
                        <a:ea typeface="Times New Roman"/>
                        <a:cs typeface="Times New Roman"/>
                        <a:sym typeface="Times New Roman"/>
                      </a:endParaRPr>
                    </a:p>
                    <a:p>
                      <a:pPr marL="0" marR="0" lvl="0" indent="0" algn="l" rtl="0">
                        <a:spcBef>
                          <a:spcPts val="0"/>
                        </a:spcBef>
                        <a:spcAft>
                          <a:spcPts val="0"/>
                        </a:spcAft>
                        <a:buNone/>
                      </a:pPr>
                      <a:endParaRPr sz="1800"/>
                    </a:p>
                  </a:txBody>
                  <a:tcPr marL="91450" marR="91450" marT="45725" marB="45725"/>
                </a:tc>
              </a:tr>
              <a:tr h="888650">
                <a:tc>
                  <a:txBody>
                    <a:bodyPr/>
                    <a:lstStyle/>
                    <a:p>
                      <a:pPr marL="0" marR="0" lvl="0" indent="0" algn="l" rtl="0">
                        <a:spcBef>
                          <a:spcPts val="0"/>
                        </a:spcBef>
                        <a:spcAft>
                          <a:spcPts val="0"/>
                        </a:spcAft>
                        <a:buNone/>
                      </a:pPr>
                      <a:r>
                        <a:rPr lang="en-US" sz="1800"/>
                        <a:t>8</a:t>
                      </a:r>
                      <a:endParaRPr sz="1800"/>
                    </a:p>
                  </a:txBody>
                  <a:tcPr marL="91450" marR="91450" marT="45725" marB="45725"/>
                </a:tc>
                <a:tc>
                  <a:txBody>
                    <a:bodyPr/>
                    <a:lstStyle/>
                    <a:p>
                      <a:pPr marL="0" marR="0" lvl="0" indent="0" algn="l" rtl="0">
                        <a:spcBef>
                          <a:spcPts val="0"/>
                        </a:spcBef>
                        <a:spcAft>
                          <a:spcPts val="0"/>
                        </a:spcAft>
                        <a:buNone/>
                      </a:pPr>
                      <a:r>
                        <a:rPr lang="en-US" sz="1800"/>
                        <a:t>Package</a:t>
                      </a:r>
                      <a:endParaRPr sz="1800"/>
                    </a:p>
                  </a:txBody>
                  <a:tcPr marL="91450" marR="91450" marT="45725" marB="45725"/>
                </a:tc>
                <a:tc>
                  <a:txBody>
                    <a:bodyPr/>
                    <a:lstStyle/>
                    <a:p>
                      <a:pPr marL="0" marR="0" lvl="0" indent="0" algn="l" rtl="0">
                        <a:spcBef>
                          <a:spcPts val="0"/>
                        </a:spcBef>
                        <a:spcAft>
                          <a:spcPts val="0"/>
                        </a:spcAft>
                        <a:buNone/>
                      </a:pPr>
                      <a:r>
                        <a:rPr lang="en-US" sz="1800"/>
                        <a:t>Package is defined as a collection of classes. Classes are unified together using a package</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888650">
                <a:tc>
                  <a:txBody>
                    <a:bodyPr/>
                    <a:lstStyle/>
                    <a:p>
                      <a:pPr marL="0" marR="0" lvl="0" indent="0" algn="l" rtl="0">
                        <a:spcBef>
                          <a:spcPts val="0"/>
                        </a:spcBef>
                        <a:spcAft>
                          <a:spcPts val="0"/>
                        </a:spcAft>
                        <a:buNone/>
                      </a:pPr>
                      <a:r>
                        <a:rPr lang="en-US" sz="1800"/>
                        <a:t>9</a:t>
                      </a:r>
                      <a:endParaRPr sz="1800"/>
                    </a:p>
                  </a:txBody>
                  <a:tcPr marL="91450" marR="91450" marT="45725" marB="45725"/>
                </a:tc>
                <a:tc>
                  <a:txBody>
                    <a:bodyPr/>
                    <a:lstStyle/>
                    <a:p>
                      <a:pPr marL="0" marR="0" lvl="0" indent="0" algn="l" rtl="0">
                        <a:spcBef>
                          <a:spcPts val="0"/>
                        </a:spcBef>
                        <a:spcAft>
                          <a:spcPts val="0"/>
                        </a:spcAft>
                        <a:buNone/>
                      </a:pPr>
                      <a:r>
                        <a:rPr lang="en-US" sz="1800"/>
                        <a:t>Note</a:t>
                      </a:r>
                      <a:endParaRPr sz="1800"/>
                    </a:p>
                  </a:txBody>
                  <a:tcPr marL="91450" marR="91450" marT="45725" marB="45725"/>
                </a:tc>
                <a:tc>
                  <a:txBody>
                    <a:bodyPr/>
                    <a:lstStyle/>
                    <a:p>
                      <a:pPr marL="0" marR="0" lvl="0" indent="0" algn="l" rtl="0">
                        <a:spcBef>
                          <a:spcPts val="0"/>
                        </a:spcBef>
                        <a:spcAft>
                          <a:spcPts val="0"/>
                        </a:spcAft>
                        <a:buNone/>
                      </a:pPr>
                      <a:r>
                        <a:rPr lang="en-US" sz="1800" dirty="0"/>
                        <a:t>Note is generally used to write comment in use case diagram</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bl>
          </a:graphicData>
        </a:graphic>
      </p:graphicFrame>
      <p:cxnSp>
        <p:nvCxnSpPr>
          <p:cNvPr id="873" name="Google Shape;873;p93"/>
          <p:cNvCxnSpPr/>
          <p:nvPr/>
        </p:nvCxnSpPr>
        <p:spPr>
          <a:xfrm>
            <a:off x="9220200" y="2438400"/>
            <a:ext cx="1752600" cy="0"/>
          </a:xfrm>
          <a:prstGeom prst="straightConnector1">
            <a:avLst/>
          </a:prstGeom>
          <a:noFill/>
          <a:ln w="9525" cap="flat" cmpd="sng">
            <a:solidFill>
              <a:schemeClr val="dk1"/>
            </a:solidFill>
            <a:prstDash val="lgDash"/>
            <a:miter lim="800000"/>
            <a:headEnd type="none" w="med" len="med"/>
            <a:tailEnd type="triangle" w="med" len="med"/>
          </a:ln>
        </p:spPr>
      </p:cxnSp>
      <p:cxnSp>
        <p:nvCxnSpPr>
          <p:cNvPr id="874" name="Google Shape;874;p93"/>
          <p:cNvCxnSpPr/>
          <p:nvPr/>
        </p:nvCxnSpPr>
        <p:spPr>
          <a:xfrm>
            <a:off x="9220200" y="3581400"/>
            <a:ext cx="1752600" cy="0"/>
          </a:xfrm>
          <a:prstGeom prst="straightConnector1">
            <a:avLst/>
          </a:prstGeom>
          <a:noFill/>
          <a:ln w="9525" cap="flat" cmpd="sng">
            <a:solidFill>
              <a:schemeClr val="dk1"/>
            </a:solidFill>
            <a:prstDash val="lgDash"/>
            <a:miter lim="800000"/>
            <a:headEnd type="none" w="med" len="med"/>
            <a:tailEnd type="triangle" w="med" len="med"/>
          </a:ln>
        </p:spPr>
      </p:cxnSp>
      <p:pic>
        <p:nvPicPr>
          <p:cNvPr id="875" name="Google Shape;875;p93"/>
          <p:cNvPicPr preferRelativeResize="0"/>
          <p:nvPr/>
        </p:nvPicPr>
        <p:blipFill rotWithShape="1">
          <a:blip r:embed="rId3" cstate="print">
            <a:alphaModFix/>
          </a:blip>
          <a:srcRect/>
          <a:stretch/>
        </p:blipFill>
        <p:spPr>
          <a:xfrm>
            <a:off x="9387535" y="5067300"/>
            <a:ext cx="1057275" cy="571500"/>
          </a:xfrm>
          <a:prstGeom prst="rect">
            <a:avLst/>
          </a:prstGeom>
          <a:noFill/>
          <a:ln>
            <a:noFill/>
          </a:ln>
        </p:spPr>
      </p:pic>
      <p:pic>
        <p:nvPicPr>
          <p:cNvPr id="876" name="Google Shape;876;p93"/>
          <p:cNvPicPr preferRelativeResize="0"/>
          <p:nvPr/>
        </p:nvPicPr>
        <p:blipFill rotWithShape="1">
          <a:blip r:embed="rId4" cstate="print">
            <a:alphaModFix/>
          </a:blip>
          <a:srcRect/>
          <a:stretch/>
        </p:blipFill>
        <p:spPr>
          <a:xfrm>
            <a:off x="8915401" y="4105279"/>
            <a:ext cx="2590800" cy="76262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44A2C69-4F9C-46B5-8CD5-B0B0BB355223}" type="slidenum">
              <a:rPr lang="en-US" smtClean="0"/>
              <a:pPr>
                <a:defRPr/>
              </a:pPr>
              <a:t>84</a:t>
            </a:fld>
            <a:endParaRPr lang="en-US"/>
          </a:p>
        </p:txBody>
      </p:sp>
      <p:pic>
        <p:nvPicPr>
          <p:cNvPr id="183298" name="Picture 2" descr="Use case generalization example."/>
          <p:cNvPicPr>
            <a:picLocks noChangeAspect="1" noChangeArrowheads="1"/>
          </p:cNvPicPr>
          <p:nvPr/>
        </p:nvPicPr>
        <p:blipFill>
          <a:blip r:embed="rId2" cstate="print"/>
          <a:srcRect/>
          <a:stretch>
            <a:fillRect/>
          </a:stretch>
        </p:blipFill>
        <p:spPr bwMode="auto">
          <a:xfrm>
            <a:off x="1117600" y="457200"/>
            <a:ext cx="9042400" cy="1524000"/>
          </a:xfrm>
          <a:prstGeom prst="rect">
            <a:avLst/>
          </a:prstGeom>
          <a:noFill/>
        </p:spPr>
      </p:pic>
      <p:pic>
        <p:nvPicPr>
          <p:cNvPr id="183300" name="Picture 4" descr="Use case extend example."/>
          <p:cNvPicPr>
            <a:picLocks noChangeAspect="1" noChangeArrowheads="1"/>
          </p:cNvPicPr>
          <p:nvPr/>
        </p:nvPicPr>
        <p:blipFill>
          <a:blip r:embed="rId3" cstate="print"/>
          <a:srcRect/>
          <a:stretch>
            <a:fillRect/>
          </a:stretch>
        </p:blipFill>
        <p:spPr bwMode="auto">
          <a:xfrm>
            <a:off x="1320800" y="2514600"/>
            <a:ext cx="8839200" cy="1219200"/>
          </a:xfrm>
          <a:prstGeom prst="rect">
            <a:avLst/>
          </a:prstGeom>
          <a:noFill/>
        </p:spPr>
      </p:pic>
      <p:pic>
        <p:nvPicPr>
          <p:cNvPr id="183304" name="Picture 8" descr="Use case include example."/>
          <p:cNvPicPr>
            <a:picLocks noChangeAspect="1" noChangeArrowheads="1"/>
          </p:cNvPicPr>
          <p:nvPr/>
        </p:nvPicPr>
        <p:blipFill>
          <a:blip r:embed="rId4" cstate="print"/>
          <a:srcRect/>
          <a:stretch>
            <a:fillRect/>
          </a:stretch>
        </p:blipFill>
        <p:spPr bwMode="auto">
          <a:xfrm>
            <a:off x="609600" y="4343400"/>
            <a:ext cx="10464800" cy="16002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94"/>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latin typeface="Calibri"/>
                <a:ea typeface="Calibri"/>
                <a:cs typeface="Calibri"/>
                <a:sym typeface="Calibri"/>
              </a:rPr>
              <a:t>Use</a:t>
            </a:r>
            <a:r>
              <a:rPr lang="en-US"/>
              <a:t> </a:t>
            </a:r>
            <a:r>
              <a:rPr lang="en-US">
                <a:latin typeface="Calibri"/>
                <a:ea typeface="Calibri"/>
                <a:cs typeface="Calibri"/>
                <a:sym typeface="Calibri"/>
              </a:rPr>
              <a:t>Case Diagram</a:t>
            </a:r>
            <a:endParaRPr>
              <a:latin typeface="Calibri"/>
              <a:ea typeface="Calibri"/>
              <a:cs typeface="Calibri"/>
              <a:sym typeface="Calibri"/>
            </a:endParaRPr>
          </a:p>
        </p:txBody>
      </p:sp>
      <p:sp>
        <p:nvSpPr>
          <p:cNvPr id="882" name="Google Shape;882;p9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83" name="Google Shape;883;p94"/>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84" name="Google Shape;884;p94"/>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85</a:t>
            </a:fld>
            <a:endParaRPr/>
          </a:p>
        </p:txBody>
      </p:sp>
      <p:sp>
        <p:nvSpPr>
          <p:cNvPr id="885" name="Google Shape;885;p94"/>
          <p:cNvSpPr txBox="1">
            <a:spLocks noGrp="1"/>
          </p:cNvSpPr>
          <p:nvPr>
            <p:ph type="body" idx="1"/>
          </p:nvPr>
        </p:nvSpPr>
        <p:spPr>
          <a:xfrm>
            <a:off x="111217" y="1600202"/>
            <a:ext cx="5564049"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00"/>
              <a:buChar char="•"/>
            </a:pPr>
            <a:r>
              <a:rPr lang="en-US" sz="2400" dirty="0">
                <a:latin typeface="Calibri"/>
                <a:ea typeface="Calibri"/>
                <a:cs typeface="Calibri"/>
                <a:sym typeface="Calibri"/>
              </a:rPr>
              <a:t>Both </a:t>
            </a:r>
            <a:r>
              <a:rPr lang="en-US" sz="2400" b="1" dirty="0">
                <a:latin typeface="Calibri"/>
                <a:ea typeface="Calibri"/>
                <a:cs typeface="Calibri"/>
                <a:sym typeface="Calibri"/>
              </a:rPr>
              <a:t>Make Appointment</a:t>
            </a:r>
            <a:r>
              <a:rPr lang="en-US" sz="2400" dirty="0">
                <a:latin typeface="Calibri"/>
                <a:ea typeface="Calibri"/>
                <a:cs typeface="Calibri"/>
                <a:sym typeface="Calibri"/>
              </a:rPr>
              <a:t> and </a:t>
            </a:r>
            <a:r>
              <a:rPr lang="en-US" sz="2400" b="1" dirty="0">
                <a:latin typeface="Calibri"/>
                <a:ea typeface="Calibri"/>
                <a:cs typeface="Calibri"/>
                <a:sym typeface="Calibri"/>
              </a:rPr>
              <a:t>Request Medication</a:t>
            </a:r>
            <a:r>
              <a:rPr lang="en-US" sz="2400" dirty="0">
                <a:latin typeface="Calibri"/>
                <a:ea typeface="Calibri"/>
                <a:cs typeface="Calibri"/>
                <a:sym typeface="Calibri"/>
              </a:rPr>
              <a:t> include </a:t>
            </a:r>
            <a:r>
              <a:rPr lang="en-US" sz="2400" b="1" dirty="0">
                <a:latin typeface="Calibri"/>
                <a:ea typeface="Calibri"/>
                <a:cs typeface="Calibri"/>
                <a:sym typeface="Calibri"/>
              </a:rPr>
              <a:t>Check Patient Record</a:t>
            </a:r>
            <a:r>
              <a:rPr lang="en-US" sz="2400" dirty="0">
                <a:latin typeface="Calibri"/>
                <a:ea typeface="Calibri"/>
                <a:cs typeface="Calibri"/>
                <a:sym typeface="Calibri"/>
              </a:rPr>
              <a:t> as a subtask (include) </a:t>
            </a:r>
            <a:endParaRPr dirty="0"/>
          </a:p>
          <a:p>
            <a:pPr marL="342900" lvl="0" indent="-190500" algn="l" rtl="0">
              <a:lnSpc>
                <a:spcPct val="80000"/>
              </a:lnSpc>
              <a:spcBef>
                <a:spcPts val="480"/>
              </a:spcBef>
              <a:spcAft>
                <a:spcPts val="0"/>
              </a:spcAft>
              <a:buClr>
                <a:schemeClr val="dk1"/>
              </a:buClr>
              <a:buSzPts val="2400"/>
              <a:buNone/>
            </a:pPr>
            <a:endParaRPr sz="2400" dirty="0">
              <a:latin typeface="Calibri"/>
              <a:ea typeface="Calibri"/>
              <a:cs typeface="Calibri"/>
              <a:sym typeface="Calibri"/>
            </a:endParaRPr>
          </a:p>
          <a:p>
            <a:pPr marL="342900" lvl="0" indent="-342900" algn="l" rtl="0">
              <a:lnSpc>
                <a:spcPct val="80000"/>
              </a:lnSpc>
              <a:spcBef>
                <a:spcPts val="480"/>
              </a:spcBef>
              <a:spcAft>
                <a:spcPts val="0"/>
              </a:spcAft>
              <a:buClr>
                <a:schemeClr val="dk1"/>
              </a:buClr>
              <a:buSzPts val="2400"/>
              <a:buChar char="•"/>
            </a:pPr>
            <a:r>
              <a:rPr lang="en-US" sz="2400" dirty="0">
                <a:latin typeface="Calibri"/>
                <a:ea typeface="Calibri"/>
                <a:cs typeface="Calibri"/>
                <a:sym typeface="Calibri"/>
              </a:rPr>
              <a:t>The </a:t>
            </a:r>
            <a:r>
              <a:rPr lang="en-US" sz="2400" b="1" dirty="0">
                <a:latin typeface="Calibri"/>
                <a:ea typeface="Calibri"/>
                <a:cs typeface="Calibri"/>
                <a:sym typeface="Calibri"/>
              </a:rPr>
              <a:t>extension point </a:t>
            </a:r>
            <a:r>
              <a:rPr lang="en-US" sz="2400" dirty="0">
                <a:latin typeface="Calibri"/>
                <a:ea typeface="Calibri"/>
                <a:cs typeface="Calibri"/>
                <a:sym typeface="Calibri"/>
              </a:rPr>
              <a:t>is written inside the base case </a:t>
            </a:r>
            <a:r>
              <a:rPr lang="en-US" sz="2400" b="1" dirty="0">
                <a:latin typeface="Calibri"/>
                <a:ea typeface="Calibri"/>
                <a:cs typeface="Calibri"/>
                <a:sym typeface="Calibri"/>
              </a:rPr>
              <a:t>Pay bill</a:t>
            </a:r>
            <a:r>
              <a:rPr lang="en-US" sz="2400" dirty="0">
                <a:latin typeface="Calibri"/>
                <a:ea typeface="Calibri"/>
                <a:cs typeface="Calibri"/>
                <a:sym typeface="Calibri"/>
              </a:rPr>
              <a:t>; the extending class </a:t>
            </a:r>
            <a:r>
              <a:rPr lang="en-US" sz="2400" b="1" dirty="0">
                <a:latin typeface="Calibri"/>
                <a:ea typeface="Calibri"/>
                <a:cs typeface="Calibri"/>
                <a:sym typeface="Calibri"/>
              </a:rPr>
              <a:t>Defer payment</a:t>
            </a:r>
            <a:r>
              <a:rPr lang="en-US" sz="2400" dirty="0">
                <a:latin typeface="Calibri"/>
                <a:ea typeface="Calibri"/>
                <a:cs typeface="Calibri"/>
                <a:sym typeface="Calibri"/>
              </a:rPr>
              <a:t> adds the behavior of this extension point. (extend)</a:t>
            </a:r>
            <a:endParaRPr dirty="0"/>
          </a:p>
          <a:p>
            <a:pPr marL="342900" lvl="0" indent="-190500" algn="l" rtl="0">
              <a:lnSpc>
                <a:spcPct val="80000"/>
              </a:lnSpc>
              <a:spcBef>
                <a:spcPts val="480"/>
              </a:spcBef>
              <a:spcAft>
                <a:spcPts val="0"/>
              </a:spcAft>
              <a:buClr>
                <a:schemeClr val="dk1"/>
              </a:buClr>
              <a:buSzPts val="2400"/>
              <a:buNone/>
            </a:pPr>
            <a:endParaRPr sz="2400" b="1" dirty="0">
              <a:latin typeface="Calibri"/>
              <a:ea typeface="Calibri"/>
              <a:cs typeface="Calibri"/>
              <a:sym typeface="Calibri"/>
            </a:endParaRPr>
          </a:p>
          <a:p>
            <a:pPr marL="342900" lvl="0" indent="-342900" algn="l" rtl="0">
              <a:lnSpc>
                <a:spcPct val="80000"/>
              </a:lnSpc>
              <a:spcBef>
                <a:spcPts val="480"/>
              </a:spcBef>
              <a:spcAft>
                <a:spcPts val="0"/>
              </a:spcAft>
              <a:buClr>
                <a:schemeClr val="dk1"/>
              </a:buClr>
              <a:buSzPts val="2400"/>
              <a:buChar char="•"/>
            </a:pPr>
            <a:r>
              <a:rPr lang="en-US" sz="2400" b="1" dirty="0">
                <a:latin typeface="Calibri"/>
                <a:ea typeface="Calibri"/>
                <a:cs typeface="Calibri"/>
                <a:sym typeface="Calibri"/>
              </a:rPr>
              <a:t>Pay Bill</a:t>
            </a:r>
            <a:r>
              <a:rPr lang="en-US" sz="2400" dirty="0">
                <a:latin typeface="Calibri"/>
                <a:ea typeface="Calibri"/>
                <a:cs typeface="Calibri"/>
                <a:sym typeface="Calibri"/>
              </a:rPr>
              <a:t> is a parent use case and </a:t>
            </a:r>
            <a:r>
              <a:rPr lang="en-US" sz="2400" b="1" dirty="0">
                <a:latin typeface="Calibri"/>
                <a:ea typeface="Calibri"/>
                <a:cs typeface="Calibri"/>
                <a:sym typeface="Calibri"/>
              </a:rPr>
              <a:t>Bill Insurance</a:t>
            </a:r>
            <a:r>
              <a:rPr lang="en-US" sz="2400" dirty="0">
                <a:latin typeface="Calibri"/>
                <a:ea typeface="Calibri"/>
                <a:cs typeface="Calibri"/>
                <a:sym typeface="Calibri"/>
              </a:rPr>
              <a:t> is the child use case. (generalization)</a:t>
            </a:r>
            <a:endParaRPr dirty="0"/>
          </a:p>
          <a:p>
            <a:pPr marL="342900" lvl="0" indent="-190500" algn="l" rtl="0">
              <a:lnSpc>
                <a:spcPct val="80000"/>
              </a:lnSpc>
              <a:spcBef>
                <a:spcPts val="480"/>
              </a:spcBef>
              <a:spcAft>
                <a:spcPts val="0"/>
              </a:spcAft>
              <a:buClr>
                <a:schemeClr val="dk1"/>
              </a:buClr>
              <a:buSzPts val="2400"/>
              <a:buNone/>
            </a:pPr>
            <a:endParaRPr sz="2400" dirty="0">
              <a:latin typeface="Calibri"/>
              <a:ea typeface="Calibri"/>
              <a:cs typeface="Calibri"/>
              <a:sym typeface="Calibri"/>
            </a:endParaRPr>
          </a:p>
          <a:p>
            <a:pPr marL="342900" lvl="0" indent="-190500" algn="l" rtl="0">
              <a:lnSpc>
                <a:spcPct val="80000"/>
              </a:lnSpc>
              <a:spcBef>
                <a:spcPts val="480"/>
              </a:spcBef>
              <a:spcAft>
                <a:spcPts val="0"/>
              </a:spcAft>
              <a:buClr>
                <a:schemeClr val="dk1"/>
              </a:buClr>
              <a:buSzPts val="2400"/>
              <a:buNone/>
            </a:pPr>
            <a:endParaRPr sz="2400" dirty="0">
              <a:latin typeface="Calibri"/>
              <a:ea typeface="Calibri"/>
              <a:cs typeface="Calibri"/>
              <a:sym typeface="Calibri"/>
            </a:endParaRPr>
          </a:p>
        </p:txBody>
      </p:sp>
      <p:pic>
        <p:nvPicPr>
          <p:cNvPr id="886" name="Google Shape;886;p94" descr="use_case"/>
          <p:cNvPicPr preferRelativeResize="0">
            <a:picLocks noGrp="1"/>
          </p:cNvPicPr>
          <p:nvPr>
            <p:ph type="body" idx="2"/>
          </p:nvPr>
        </p:nvPicPr>
        <p:blipFill rotWithShape="1">
          <a:blip r:embed="rId3" cstate="print">
            <a:alphaModFix/>
          </a:blip>
          <a:srcRect/>
          <a:stretch/>
        </p:blipFill>
        <p:spPr>
          <a:xfrm>
            <a:off x="5943600" y="1417638"/>
            <a:ext cx="5778343" cy="4938714"/>
          </a:xfrm>
          <a:prstGeom prst="rect">
            <a:avLst/>
          </a:prstGeom>
          <a:ln w="38100" cap="sq" cmpd="thickThin">
            <a:solidFill>
              <a:srgbClr val="000000"/>
            </a:solidFill>
            <a:prstDash val="solid"/>
            <a:miter lim="800000"/>
          </a:ln>
          <a:effectLst>
            <a:innerShdw blurRad="76200">
              <a:srgbClr val="000000"/>
            </a:inn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95"/>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Class Diagram</a:t>
            </a:r>
            <a:endParaRPr/>
          </a:p>
        </p:txBody>
      </p:sp>
      <p:sp>
        <p:nvSpPr>
          <p:cNvPr id="892" name="Google Shape;892;p9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893" name="Google Shape;893;p95"/>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894" name="Google Shape;894;p95"/>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86</a:t>
            </a:fld>
            <a:endParaRPr/>
          </a:p>
        </p:txBody>
      </p:sp>
      <p:sp>
        <p:nvSpPr>
          <p:cNvPr id="895" name="Google Shape;895;p95"/>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960"/>
              <a:buChar char="•"/>
            </a:pPr>
            <a:r>
              <a:rPr lang="en-US" sz="2960" dirty="0"/>
              <a:t>A class diagram depicts classes and their </a:t>
            </a:r>
            <a:r>
              <a:rPr lang="en-US" sz="2960" dirty="0" smtClean="0"/>
              <a:t>interrelationships.</a:t>
            </a:r>
            <a:endParaRPr dirty="0"/>
          </a:p>
          <a:p>
            <a:pPr marL="342900" lvl="0" indent="-154940" algn="l" rtl="0">
              <a:lnSpc>
                <a:spcPct val="80000"/>
              </a:lnSpc>
              <a:spcBef>
                <a:spcPts val="592"/>
              </a:spcBef>
              <a:spcAft>
                <a:spcPts val="0"/>
              </a:spcAft>
              <a:buClr>
                <a:schemeClr val="dk1"/>
              </a:buClr>
              <a:buSzPts val="2960"/>
              <a:buNone/>
            </a:pPr>
            <a:endParaRPr sz="2960" dirty="0"/>
          </a:p>
          <a:p>
            <a:pPr marL="342900" lvl="0" indent="-342900" algn="l" rtl="0">
              <a:lnSpc>
                <a:spcPct val="80000"/>
              </a:lnSpc>
              <a:spcBef>
                <a:spcPts val="592"/>
              </a:spcBef>
              <a:spcAft>
                <a:spcPts val="0"/>
              </a:spcAft>
              <a:buClr>
                <a:schemeClr val="dk1"/>
              </a:buClr>
              <a:buSzPts val="2960"/>
              <a:buChar char="•"/>
            </a:pPr>
            <a:r>
              <a:rPr lang="en-US" sz="2960" dirty="0"/>
              <a:t>Used for describing </a:t>
            </a:r>
            <a:r>
              <a:rPr lang="en-US" sz="2960" dirty="0">
                <a:solidFill>
                  <a:srgbClr val="538CD5"/>
                </a:solidFill>
              </a:rPr>
              <a:t>structure and behavior </a:t>
            </a:r>
            <a:r>
              <a:rPr lang="en-US" sz="2960" dirty="0"/>
              <a:t>in the use </a:t>
            </a:r>
            <a:r>
              <a:rPr lang="en-US" sz="2960" dirty="0" smtClean="0"/>
              <a:t>cases.</a:t>
            </a:r>
            <a:endParaRPr dirty="0"/>
          </a:p>
          <a:p>
            <a:pPr marL="342900" lvl="0" indent="-154940" algn="l" rtl="0">
              <a:lnSpc>
                <a:spcPct val="80000"/>
              </a:lnSpc>
              <a:spcBef>
                <a:spcPts val="592"/>
              </a:spcBef>
              <a:spcAft>
                <a:spcPts val="0"/>
              </a:spcAft>
              <a:buClr>
                <a:schemeClr val="dk1"/>
              </a:buClr>
              <a:buSzPts val="2960"/>
              <a:buNone/>
            </a:pPr>
            <a:endParaRPr sz="2960" dirty="0"/>
          </a:p>
          <a:p>
            <a:pPr marL="342900" lvl="0" indent="-342900" algn="l" rtl="0">
              <a:lnSpc>
                <a:spcPct val="80000"/>
              </a:lnSpc>
              <a:spcBef>
                <a:spcPts val="592"/>
              </a:spcBef>
              <a:spcAft>
                <a:spcPts val="0"/>
              </a:spcAft>
              <a:buClr>
                <a:schemeClr val="dk1"/>
              </a:buClr>
              <a:buSzPts val="2960"/>
              <a:buChar char="•"/>
            </a:pPr>
            <a:r>
              <a:rPr lang="en-US" sz="2960" dirty="0"/>
              <a:t>Provide a conceptual model of the system in terms of entities and their </a:t>
            </a:r>
            <a:r>
              <a:rPr lang="en-US" sz="2960" dirty="0" smtClean="0"/>
              <a:t>relationships.</a:t>
            </a:r>
            <a:endParaRPr dirty="0"/>
          </a:p>
          <a:p>
            <a:pPr marL="342900" lvl="0" indent="-154940" algn="l" rtl="0">
              <a:lnSpc>
                <a:spcPct val="80000"/>
              </a:lnSpc>
              <a:spcBef>
                <a:spcPts val="592"/>
              </a:spcBef>
              <a:spcAft>
                <a:spcPts val="0"/>
              </a:spcAft>
              <a:buClr>
                <a:schemeClr val="dk1"/>
              </a:buClr>
              <a:buSzPts val="2960"/>
              <a:buNone/>
            </a:pPr>
            <a:endParaRPr sz="2960" dirty="0"/>
          </a:p>
          <a:p>
            <a:pPr marL="342900" lvl="0" indent="-342900" algn="l" rtl="0">
              <a:lnSpc>
                <a:spcPct val="80000"/>
              </a:lnSpc>
              <a:spcBef>
                <a:spcPts val="592"/>
              </a:spcBef>
              <a:spcAft>
                <a:spcPts val="0"/>
              </a:spcAft>
              <a:buClr>
                <a:schemeClr val="dk1"/>
              </a:buClr>
              <a:buSzPts val="2960"/>
              <a:buChar char="•"/>
            </a:pPr>
            <a:r>
              <a:rPr lang="en-US" sz="2960" dirty="0"/>
              <a:t>Used for requirement capture, end-user </a:t>
            </a:r>
            <a:r>
              <a:rPr lang="en-US" sz="2960" dirty="0" smtClean="0"/>
              <a:t>interaction.</a:t>
            </a:r>
            <a:endParaRPr dirty="0"/>
          </a:p>
          <a:p>
            <a:pPr marL="342900" lvl="0" indent="-154940" algn="l" rtl="0">
              <a:lnSpc>
                <a:spcPct val="80000"/>
              </a:lnSpc>
              <a:spcBef>
                <a:spcPts val="592"/>
              </a:spcBef>
              <a:spcAft>
                <a:spcPts val="0"/>
              </a:spcAft>
              <a:buClr>
                <a:schemeClr val="dk1"/>
              </a:buClr>
              <a:buSzPts val="2960"/>
              <a:buNone/>
            </a:pPr>
            <a:endParaRPr sz="2960" dirty="0"/>
          </a:p>
          <a:p>
            <a:pPr marL="342900" lvl="0" indent="-342900" algn="l" rtl="0">
              <a:lnSpc>
                <a:spcPct val="80000"/>
              </a:lnSpc>
              <a:spcBef>
                <a:spcPts val="592"/>
              </a:spcBef>
              <a:spcAft>
                <a:spcPts val="0"/>
              </a:spcAft>
              <a:buClr>
                <a:schemeClr val="dk1"/>
              </a:buClr>
              <a:buSzPts val="2960"/>
              <a:buChar char="•"/>
            </a:pPr>
            <a:r>
              <a:rPr lang="en-US" sz="2960" dirty="0"/>
              <a:t>Detailed class diagrams are used for developers</a:t>
            </a:r>
            <a:endParaRPr dirty="0"/>
          </a:p>
          <a:p>
            <a:pPr marL="342900" lvl="0" indent="-154940" algn="l" rtl="0">
              <a:lnSpc>
                <a:spcPct val="80000"/>
              </a:lnSpc>
              <a:spcBef>
                <a:spcPts val="592"/>
              </a:spcBef>
              <a:spcAft>
                <a:spcPts val="0"/>
              </a:spcAft>
              <a:buClr>
                <a:schemeClr val="dk1"/>
              </a:buClr>
              <a:buSzPts val="2960"/>
              <a:buNone/>
            </a:pPr>
            <a:endParaRPr sz="296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96"/>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Class Diagram</a:t>
            </a:r>
            <a:endParaRPr/>
          </a:p>
        </p:txBody>
      </p:sp>
      <p:sp>
        <p:nvSpPr>
          <p:cNvPr id="901" name="Google Shape;901;p9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902" name="Google Shape;902;p96"/>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903" name="Google Shape;903;p96"/>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87</a:t>
            </a:fld>
            <a:endParaRPr/>
          </a:p>
        </p:txBody>
      </p:sp>
      <p:graphicFrame>
        <p:nvGraphicFramePr>
          <p:cNvPr id="904" name="Google Shape;904;p96"/>
          <p:cNvGraphicFramePr/>
          <p:nvPr/>
        </p:nvGraphicFramePr>
        <p:xfrm>
          <a:off x="762000" y="1395102"/>
          <a:ext cx="10972800" cy="4776060"/>
        </p:xfrm>
        <a:graphic>
          <a:graphicData uri="http://schemas.openxmlformats.org/drawingml/2006/table">
            <a:tbl>
              <a:tblPr firstRow="1" bandRow="1">
                <a:noFill/>
              </a:tblPr>
              <a:tblGrid>
                <a:gridCol w="762000"/>
                <a:gridCol w="2895600"/>
                <a:gridCol w="4572000"/>
                <a:gridCol w="2743200"/>
              </a:tblGrid>
              <a:tr h="380800">
                <a:tc>
                  <a:txBody>
                    <a:bodyPr/>
                    <a:lstStyle/>
                    <a:p>
                      <a:pPr marL="0" marR="0" lvl="0" indent="0" algn="l" rtl="0">
                        <a:spcBef>
                          <a:spcPts val="0"/>
                        </a:spcBef>
                        <a:spcAft>
                          <a:spcPts val="0"/>
                        </a:spcAft>
                        <a:buNone/>
                      </a:pPr>
                      <a:r>
                        <a:rPr lang="en-US" sz="1800" dirty="0" err="1"/>
                        <a:t>S.No</a:t>
                      </a:r>
                      <a:endParaRPr sz="1800" dirty="0"/>
                    </a:p>
                  </a:txBody>
                  <a:tcPr marL="91450" marR="91450" marT="45725" marB="45725"/>
                </a:tc>
                <a:tc>
                  <a:txBody>
                    <a:bodyPr/>
                    <a:lstStyle/>
                    <a:p>
                      <a:pPr marL="0" marR="0" lvl="0" indent="0" algn="l" rtl="0">
                        <a:spcBef>
                          <a:spcPts val="0"/>
                        </a:spcBef>
                        <a:spcAft>
                          <a:spcPts val="0"/>
                        </a:spcAft>
                        <a:buNone/>
                      </a:pPr>
                      <a:r>
                        <a:rPr lang="en-US" sz="1800"/>
                        <a:t>Name</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Notation</a:t>
                      </a:r>
                      <a:endParaRPr sz="1800"/>
                    </a:p>
                  </a:txBody>
                  <a:tcPr marL="91450" marR="91450" marT="45725" marB="45725"/>
                </a:tc>
              </a:tr>
              <a:tr h="89110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dirty="0"/>
                        <a:t>Classes and interface</a:t>
                      </a:r>
                      <a:endParaRPr sz="1800" dirty="0"/>
                    </a:p>
                  </a:txBody>
                  <a:tcPr marL="91450" marR="91450" marT="45725" marB="45725"/>
                </a:tc>
                <a:tc>
                  <a:txBody>
                    <a:bodyPr/>
                    <a:lstStyle/>
                    <a:p>
                      <a:pPr marL="0" marR="0" lvl="0" indent="0" algn="l" rtl="0">
                        <a:spcBef>
                          <a:spcPts val="0"/>
                        </a:spcBef>
                        <a:spcAft>
                          <a:spcPts val="0"/>
                        </a:spcAft>
                        <a:buNone/>
                      </a:pPr>
                      <a:r>
                        <a:rPr lang="en-US" sz="1800" dirty="0"/>
                        <a:t>They are used to show the different objects in a system, their attributes, their operations and the relationships among them.</a:t>
                      </a: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r h="66250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Object</a:t>
                      </a:r>
                      <a:endParaRPr sz="1800"/>
                    </a:p>
                  </a:txBody>
                  <a:tcPr marL="91450" marR="91450" marT="45725" marB="45725"/>
                </a:tc>
                <a:tc>
                  <a:txBody>
                    <a:bodyPr/>
                    <a:lstStyle/>
                    <a:p>
                      <a:pPr marL="0" marR="0" lvl="0" indent="0" algn="l" rtl="0">
                        <a:spcBef>
                          <a:spcPts val="0"/>
                        </a:spcBef>
                        <a:spcAft>
                          <a:spcPts val="0"/>
                        </a:spcAft>
                        <a:buNone/>
                      </a:pPr>
                      <a:r>
                        <a:rPr lang="en-US" sz="1800" dirty="0"/>
                        <a:t>An object is an instance or occurrence of a class</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91440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 Aggregation</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An aggregation describes a group of objects and how you interact with them.</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951975">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Composition</a:t>
                      </a:r>
                      <a:endParaRPr sz="1800"/>
                    </a:p>
                  </a:txBody>
                  <a:tcPr marL="91450" marR="91450" marT="45725" marB="45725"/>
                </a:tc>
                <a:tc>
                  <a:txBody>
                    <a:bodyPr/>
                    <a:lstStyle/>
                    <a:p>
                      <a:pPr marL="0" marR="0" lvl="0" indent="0" algn="l" rtl="0">
                        <a:spcBef>
                          <a:spcPts val="0"/>
                        </a:spcBef>
                        <a:spcAft>
                          <a:spcPts val="0"/>
                        </a:spcAft>
                        <a:buNone/>
                      </a:pPr>
                      <a:r>
                        <a:rPr lang="en-US" sz="1800" dirty="0"/>
                        <a:t>Composition represents whole-part relationships and is a form of aggregation.</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951975">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Dependency</a:t>
                      </a:r>
                      <a:endParaRPr sz="1800"/>
                    </a:p>
                  </a:txBody>
                  <a:tcPr marL="91450" marR="91450" marT="45725" marB="45725"/>
                </a:tc>
                <a:tc>
                  <a:txBody>
                    <a:bodyPr/>
                    <a:lstStyle/>
                    <a:p>
                      <a:pPr marL="0" marR="0" lvl="0" indent="0" algn="l" rtl="0">
                        <a:spcBef>
                          <a:spcPts val="0"/>
                        </a:spcBef>
                        <a:spcAft>
                          <a:spcPts val="0"/>
                        </a:spcAft>
                        <a:buNone/>
                      </a:pPr>
                      <a:r>
                        <a:rPr lang="en-US" sz="1800" dirty="0"/>
                        <a:t>Dependency relationship is a relationship in which one element, the client, uses or depends on another element, the supplier.</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bl>
          </a:graphicData>
        </a:graphic>
      </p:graphicFrame>
      <p:pic>
        <p:nvPicPr>
          <p:cNvPr id="905" name="Google Shape;905;p96"/>
          <p:cNvPicPr preferRelativeResize="0"/>
          <p:nvPr/>
        </p:nvPicPr>
        <p:blipFill rotWithShape="1">
          <a:blip r:embed="rId3" cstate="print">
            <a:alphaModFix/>
          </a:blip>
          <a:srcRect/>
          <a:stretch/>
        </p:blipFill>
        <p:spPr>
          <a:xfrm>
            <a:off x="9067800" y="1905000"/>
            <a:ext cx="2514602" cy="721644"/>
          </a:xfrm>
          <a:prstGeom prst="rect">
            <a:avLst/>
          </a:prstGeom>
          <a:noFill/>
          <a:ln>
            <a:noFill/>
          </a:ln>
        </p:spPr>
      </p:pic>
      <p:pic>
        <p:nvPicPr>
          <p:cNvPr id="906" name="Google Shape;906;p96"/>
          <p:cNvPicPr preferRelativeResize="0"/>
          <p:nvPr/>
        </p:nvPicPr>
        <p:blipFill rotWithShape="1">
          <a:blip r:embed="rId4" cstate="print">
            <a:alphaModFix/>
          </a:blip>
          <a:srcRect/>
          <a:stretch/>
        </p:blipFill>
        <p:spPr>
          <a:xfrm>
            <a:off x="9372597" y="3463478"/>
            <a:ext cx="1057275" cy="652688"/>
          </a:xfrm>
          <a:prstGeom prst="rect">
            <a:avLst/>
          </a:prstGeom>
          <a:noFill/>
          <a:ln>
            <a:noFill/>
          </a:ln>
        </p:spPr>
      </p:pic>
      <p:pic>
        <p:nvPicPr>
          <p:cNvPr id="907" name="Google Shape;907;p96"/>
          <p:cNvPicPr preferRelativeResize="0"/>
          <p:nvPr/>
        </p:nvPicPr>
        <p:blipFill rotWithShape="1">
          <a:blip r:embed="rId5" cstate="print">
            <a:alphaModFix/>
          </a:blip>
          <a:srcRect/>
          <a:stretch/>
        </p:blipFill>
        <p:spPr>
          <a:xfrm>
            <a:off x="9372597" y="4385122"/>
            <a:ext cx="1057275" cy="719808"/>
          </a:xfrm>
          <a:prstGeom prst="rect">
            <a:avLst/>
          </a:prstGeom>
          <a:noFill/>
          <a:ln>
            <a:noFill/>
          </a:ln>
        </p:spPr>
      </p:pic>
      <p:pic>
        <p:nvPicPr>
          <p:cNvPr id="908" name="Google Shape;908;p96"/>
          <p:cNvPicPr preferRelativeResize="0"/>
          <p:nvPr/>
        </p:nvPicPr>
        <p:blipFill rotWithShape="1">
          <a:blip r:embed="rId6" cstate="print">
            <a:alphaModFix/>
          </a:blip>
          <a:srcRect/>
          <a:stretch/>
        </p:blipFill>
        <p:spPr>
          <a:xfrm>
            <a:off x="9399428" y="5361166"/>
            <a:ext cx="1057275" cy="654286"/>
          </a:xfrm>
          <a:prstGeom prst="rect">
            <a:avLst/>
          </a:prstGeom>
          <a:noFill/>
          <a:ln>
            <a:noFill/>
          </a:ln>
        </p:spPr>
      </p:pic>
      <p:sp>
        <p:nvSpPr>
          <p:cNvPr id="909" name="Google Shape;909;p96"/>
          <p:cNvSpPr/>
          <p:nvPr/>
        </p:nvSpPr>
        <p:spPr>
          <a:xfrm>
            <a:off x="9372598" y="2895600"/>
            <a:ext cx="1524002" cy="334962"/>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Object: Class</a:t>
            </a:r>
            <a:endParaRPr sz="1800">
              <a:solidFill>
                <a:schemeClr val="lt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7"/>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Class Diagram</a:t>
            </a:r>
            <a:endParaRPr/>
          </a:p>
        </p:txBody>
      </p:sp>
      <p:sp>
        <p:nvSpPr>
          <p:cNvPr id="915" name="Google Shape;915;p9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916" name="Google Shape;916;p97"/>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917" name="Google Shape;917;p97"/>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88</a:t>
            </a:fld>
            <a:endParaRPr/>
          </a:p>
        </p:txBody>
      </p:sp>
      <p:graphicFrame>
        <p:nvGraphicFramePr>
          <p:cNvPr id="918" name="Google Shape;918;p97"/>
          <p:cNvGraphicFramePr/>
          <p:nvPr>
            <p:extLst>
              <p:ext uri="{D42A27DB-BD31-4B8C-83A1-F6EECF244321}">
                <p14:modId xmlns:p14="http://schemas.microsoft.com/office/powerpoint/2010/main" val="1687091341"/>
              </p:ext>
            </p:extLst>
          </p:nvPr>
        </p:nvGraphicFramePr>
        <p:xfrm>
          <a:off x="762000" y="1395102"/>
          <a:ext cx="10896600" cy="4961250"/>
        </p:xfrm>
        <a:graphic>
          <a:graphicData uri="http://schemas.openxmlformats.org/drawingml/2006/table">
            <a:tbl>
              <a:tblPr firstRow="1" bandRow="1">
                <a:noFill/>
              </a:tblPr>
              <a:tblGrid>
                <a:gridCol w="756708"/>
                <a:gridCol w="2875492"/>
                <a:gridCol w="4540250"/>
                <a:gridCol w="2724150"/>
              </a:tblGrid>
              <a:tr h="499844">
                <a:tc>
                  <a:txBody>
                    <a:bodyPr/>
                    <a:lstStyle/>
                    <a:p>
                      <a:pPr marL="0" marR="0" lvl="0" indent="0" algn="l" rtl="0">
                        <a:spcBef>
                          <a:spcPts val="0"/>
                        </a:spcBef>
                        <a:spcAft>
                          <a:spcPts val="0"/>
                        </a:spcAft>
                        <a:buNone/>
                      </a:pPr>
                      <a:r>
                        <a:rPr lang="en-US" sz="1800" dirty="0" err="1"/>
                        <a:t>S.No</a:t>
                      </a:r>
                      <a:endParaRPr sz="1800" dirty="0"/>
                    </a:p>
                  </a:txBody>
                  <a:tcPr marL="91450" marR="91450" marT="45725" marB="45725"/>
                </a:tc>
                <a:tc>
                  <a:txBody>
                    <a:bodyPr/>
                    <a:lstStyle/>
                    <a:p>
                      <a:pPr marL="0" marR="0" lvl="0" indent="0" algn="l" rtl="0">
                        <a:spcBef>
                          <a:spcPts val="0"/>
                        </a:spcBef>
                        <a:spcAft>
                          <a:spcPts val="0"/>
                        </a:spcAft>
                        <a:buNone/>
                      </a:pPr>
                      <a:r>
                        <a:rPr lang="en-US" sz="1800"/>
                        <a:t>Name</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tc>
                  <a:txBody>
                    <a:bodyPr/>
                    <a:lstStyle/>
                    <a:p>
                      <a:pPr marL="0" marR="0" lvl="0" indent="0" algn="l" rtl="0">
                        <a:spcBef>
                          <a:spcPts val="0"/>
                        </a:spcBef>
                        <a:spcAft>
                          <a:spcPts val="0"/>
                        </a:spcAft>
                        <a:buNone/>
                      </a:pPr>
                      <a:r>
                        <a:rPr lang="en-US" sz="1800"/>
                        <a:t>Notation</a:t>
                      </a:r>
                      <a:endParaRPr sz="1800"/>
                    </a:p>
                  </a:txBody>
                  <a:tcPr marL="91450" marR="91450" marT="45725" marB="45725"/>
                </a:tc>
              </a:tr>
              <a:tr h="1249578">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 Generalization</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Generalization is a relationship in which one model element (the child) is based on another model element (the parent).</a:t>
                      </a: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1343647">
                <a:tc>
                  <a:txBody>
                    <a:bodyPr/>
                    <a:lstStyle/>
                    <a:p>
                      <a:pPr marL="0" marR="0" lvl="0" indent="0" algn="l" rtl="0">
                        <a:spcBef>
                          <a:spcPts val="0"/>
                        </a:spcBef>
                        <a:spcAft>
                          <a:spcPts val="0"/>
                        </a:spcAft>
                        <a:buNone/>
                      </a:pPr>
                      <a:r>
                        <a:rPr lang="en-US" sz="1800"/>
                        <a:t>4</a:t>
                      </a:r>
                      <a:endParaRPr sz="1800"/>
                    </a:p>
                  </a:txBody>
                  <a:tcPr marL="91450" marR="91450" marT="45725" marB="45725"/>
                </a:tc>
                <a:tc>
                  <a:txBody>
                    <a:bodyPr/>
                    <a:lstStyle/>
                    <a:p>
                      <a:pPr marL="0" marR="0" lvl="0" indent="0" algn="l" rtl="0">
                        <a:spcBef>
                          <a:spcPts val="0"/>
                        </a:spcBef>
                        <a:spcAft>
                          <a:spcPts val="0"/>
                        </a:spcAft>
                        <a:buNone/>
                      </a:pPr>
                      <a:r>
                        <a:rPr lang="en-US" sz="1800"/>
                        <a:t>Association</a:t>
                      </a:r>
                      <a:endParaRPr sz="1800"/>
                    </a:p>
                  </a:txBody>
                  <a:tcPr marL="91450" marR="91450" marT="45725" marB="45725"/>
                </a:tc>
                <a:tc>
                  <a:txBody>
                    <a:bodyPr/>
                    <a:lstStyle/>
                    <a:p>
                      <a:pPr marL="0" marR="0" lvl="0" indent="0" algn="l" rtl="0">
                        <a:spcBef>
                          <a:spcPts val="0"/>
                        </a:spcBef>
                        <a:spcAft>
                          <a:spcPts val="0"/>
                        </a:spcAft>
                        <a:buNone/>
                      </a:pPr>
                      <a:r>
                        <a:rPr lang="en-US" sz="1800" dirty="0"/>
                        <a:t>Association is a relationship between two classifiers, such as classes or use cases, that describes the reasons for the relationship and the rules that govern the relationship.</a:t>
                      </a: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r h="1868181">
                <a:tc>
                  <a:txBody>
                    <a:bodyPr/>
                    <a:lstStyle/>
                    <a:p>
                      <a:pPr marL="0" marR="0" lvl="0" indent="0" algn="l" rtl="0">
                        <a:spcBef>
                          <a:spcPts val="0"/>
                        </a:spcBef>
                        <a:spcAft>
                          <a:spcPts val="0"/>
                        </a:spcAft>
                        <a:buNone/>
                      </a:pPr>
                      <a:r>
                        <a:rPr lang="en-US" sz="1800"/>
                        <a:t>5</a:t>
                      </a:r>
                      <a:endParaRPr sz="1800"/>
                    </a:p>
                  </a:txBody>
                  <a:tcPr marL="91450" marR="91450" marT="45725" marB="45725"/>
                </a:tc>
                <a:tc>
                  <a:txBody>
                    <a:bodyPr/>
                    <a:lstStyle/>
                    <a:p>
                      <a:pPr marL="0" marR="0" lvl="0" indent="0" algn="l" rtl="0">
                        <a:spcBef>
                          <a:spcPts val="0"/>
                        </a:spcBef>
                        <a:spcAft>
                          <a:spcPts val="0"/>
                        </a:spcAft>
                        <a:buNone/>
                      </a:pPr>
                      <a:r>
                        <a:rPr lang="en-US" sz="1800"/>
                        <a:t>Multiplicity</a:t>
                      </a:r>
                      <a:endParaRPr sz="1800"/>
                    </a:p>
                  </a:txBody>
                  <a:tcPr marL="91450" marR="91450" marT="45725" marB="45725"/>
                </a:tc>
                <a:tc gridSpan="2">
                  <a:txBody>
                    <a:bodyPr/>
                    <a:lstStyle/>
                    <a:p>
                      <a:pPr marL="0" marR="0" lvl="0" indent="0" algn="l" rtl="0">
                        <a:spcBef>
                          <a:spcPts val="0"/>
                        </a:spcBef>
                        <a:spcAft>
                          <a:spcPts val="0"/>
                        </a:spcAft>
                        <a:buNone/>
                      </a:pPr>
                      <a:endParaRPr sz="1800" dirty="0"/>
                    </a:p>
                  </a:txBody>
                  <a:tcPr marL="91450" marR="91450" marT="45725" marB="45725"/>
                </a:tc>
                <a:tc hMerge="1">
                  <a:txBody>
                    <a:bodyPr/>
                    <a:lstStyle/>
                    <a:p>
                      <a:pPr marL="0" marR="0" lvl="0" indent="0" algn="l" rtl="0">
                        <a:spcBef>
                          <a:spcPts val="0"/>
                        </a:spcBef>
                        <a:spcAft>
                          <a:spcPts val="0"/>
                        </a:spcAft>
                        <a:buNone/>
                      </a:pPr>
                      <a:endParaRPr sz="1800" dirty="0"/>
                    </a:p>
                  </a:txBody>
                  <a:tcPr marL="91450" marR="91450" marT="45725" marB="45725"/>
                </a:tc>
              </a:tr>
            </a:tbl>
          </a:graphicData>
        </a:graphic>
      </p:graphicFrame>
      <p:pic>
        <p:nvPicPr>
          <p:cNvPr id="920" name="Google Shape;920;p97"/>
          <p:cNvPicPr preferRelativeResize="0"/>
          <p:nvPr/>
        </p:nvPicPr>
        <p:blipFill rotWithShape="1">
          <a:blip r:embed="rId3" cstate="print">
            <a:alphaModFix/>
          </a:blip>
          <a:srcRect/>
          <a:stretch/>
        </p:blipFill>
        <p:spPr>
          <a:xfrm>
            <a:off x="9448800" y="1985566"/>
            <a:ext cx="1057275" cy="705643"/>
          </a:xfrm>
          <a:prstGeom prst="rect">
            <a:avLst/>
          </a:prstGeom>
          <a:noFill/>
          <a:ln>
            <a:noFill/>
          </a:ln>
        </p:spPr>
      </p:pic>
      <p:pic>
        <p:nvPicPr>
          <p:cNvPr id="921" name="Google Shape;921;p97"/>
          <p:cNvPicPr preferRelativeResize="0"/>
          <p:nvPr/>
        </p:nvPicPr>
        <p:blipFill rotWithShape="1">
          <a:blip r:embed="rId4" cstate="print">
            <a:alphaModFix/>
          </a:blip>
          <a:srcRect/>
          <a:stretch/>
        </p:blipFill>
        <p:spPr>
          <a:xfrm>
            <a:off x="4724399" y="4540248"/>
            <a:ext cx="6858001" cy="1784352"/>
          </a:xfrm>
          <a:prstGeom prst="rect">
            <a:avLst/>
          </a:prstGeom>
          <a:noFill/>
          <a:ln>
            <a:noFill/>
          </a:ln>
        </p:spPr>
      </p:pic>
      <p:cxnSp>
        <p:nvCxnSpPr>
          <p:cNvPr id="11" name="Straight Connector 10"/>
          <p:cNvCxnSpPr/>
          <p:nvPr/>
        </p:nvCxnSpPr>
        <p:spPr>
          <a:xfrm>
            <a:off x="9678572" y="3512234"/>
            <a:ext cx="900333" cy="45016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89</a:t>
            </a:fld>
            <a:endParaRPr lang="en-US"/>
          </a:p>
        </p:txBody>
      </p:sp>
      <p:pic>
        <p:nvPicPr>
          <p:cNvPr id="8806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848" t="1466" r="2625" b="1772"/>
          <a:stretch/>
        </p:blipFill>
        <p:spPr bwMode="auto">
          <a:xfrm>
            <a:off x="1828800" y="1600200"/>
            <a:ext cx="9372600" cy="50292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157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t>
            </a:r>
            <a:r>
              <a:rPr lang="en-US" dirty="0" smtClean="0"/>
              <a:t>Engineering- Steps</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9</a:t>
            </a:fld>
            <a:endParaRPr lang="en-US"/>
          </a:p>
        </p:txBody>
      </p:sp>
      <p:sp>
        <p:nvSpPr>
          <p:cNvPr id="7" name="Rectangle 3"/>
          <p:cNvSpPr txBox="1">
            <a:spLocks noRot="1" noChangeArrowheads="1"/>
          </p:cNvSpPr>
          <p:nvPr/>
        </p:nvSpPr>
        <p:spPr>
          <a:xfrm>
            <a:off x="420173" y="1752600"/>
            <a:ext cx="11163301" cy="478631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Elicitation</a:t>
            </a:r>
            <a:endParaRPr lang="en-US" sz="2800" dirty="0" smtClean="0"/>
          </a:p>
          <a:p>
            <a:pPr lvl="1"/>
            <a:r>
              <a:rPr lang="en-US" sz="2400" dirty="0" smtClean="0"/>
              <a:t>Elicit requirements , identify problems from all stakeholders </a:t>
            </a:r>
          </a:p>
          <a:p>
            <a:pPr lvl="1"/>
            <a:r>
              <a:rPr lang="en-US" sz="2400" dirty="0"/>
              <a:t>P</a:t>
            </a:r>
            <a:r>
              <a:rPr lang="en-US" sz="2400" dirty="0" smtClean="0"/>
              <a:t>ropose </a:t>
            </a:r>
            <a:r>
              <a:rPr lang="en-US" sz="2400" dirty="0"/>
              <a:t>elements of the solution</a:t>
            </a:r>
          </a:p>
          <a:p>
            <a:pPr lvl="1"/>
            <a:r>
              <a:rPr lang="en-US" sz="2400" dirty="0" smtClean="0"/>
              <a:t>The </a:t>
            </a:r>
            <a:r>
              <a:rPr lang="en-US" sz="2400" dirty="0"/>
              <a:t>scope and negotiate different approaches,, </a:t>
            </a:r>
            <a:endParaRPr lang="en-US" sz="2400" dirty="0" smtClean="0"/>
          </a:p>
          <a:p>
            <a:pPr lvl="1"/>
            <a:r>
              <a:rPr lang="en-US" sz="2400" dirty="0" smtClean="0"/>
              <a:t>Understanding of the problem and volatility (requirements change over time )</a:t>
            </a:r>
          </a:p>
          <a:p>
            <a:pPr lvl="1">
              <a:lnSpc>
                <a:spcPct val="90000"/>
              </a:lnSpc>
            </a:pPr>
            <a:r>
              <a:rPr lang="en-US" sz="2400" dirty="0"/>
              <a:t>S</a:t>
            </a:r>
            <a:r>
              <a:rPr lang="en-US" sz="2400" dirty="0" smtClean="0"/>
              <a:t>pecify </a:t>
            </a:r>
            <a:r>
              <a:rPr lang="en-US" sz="2400" dirty="0"/>
              <a:t>a preliminary set of solution requirements</a:t>
            </a:r>
          </a:p>
          <a:p>
            <a:pPr lvl="1"/>
            <a:endParaRPr lang="en-US" dirty="0" smtClean="0"/>
          </a:p>
        </p:txBody>
      </p:sp>
    </p:spTree>
    <p:extLst>
      <p:ext uri="{BB962C8B-B14F-4D97-AF65-F5344CB8AC3E}">
        <p14:creationId xmlns:p14="http://schemas.microsoft.com/office/powerpoint/2010/main" val="1746417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en-US" smtClean="0"/>
              <a:t>UML Class Example</a:t>
            </a:r>
          </a:p>
        </p:txBody>
      </p:sp>
      <p:pic>
        <p:nvPicPr>
          <p:cNvPr id="38915" name="Picture 5"/>
          <p:cNvPicPr>
            <a:picLocks noGrp="1" noChangeAspect="1" noChangeArrowheads="1"/>
          </p:cNvPicPr>
          <p:nvPr>
            <p:ph idx="1"/>
          </p:nvPr>
        </p:nvPicPr>
        <p:blipFill>
          <a:blip r:embed="rId3" cstate="print"/>
          <a:srcRect/>
          <a:stretch>
            <a:fillRect/>
          </a:stretch>
        </p:blipFill>
        <p:spPr>
          <a:xfrm>
            <a:off x="406400" y="1676400"/>
            <a:ext cx="11480800" cy="4267200"/>
          </a:xfrm>
          <a:prstGeom prst="rect">
            <a:avLst/>
          </a:prstGeom>
          <a:ln w="38100" cap="sq" cmpd="thickThin">
            <a:solidFill>
              <a:srgbClr val="000000"/>
            </a:solidFill>
            <a:prstDash val="solid"/>
            <a:miter lim="800000"/>
          </a:ln>
          <a:effectLst>
            <a:innerShdw blurRad="76200">
              <a:srgbClr val="000000"/>
            </a:innerShdw>
          </a:effectLst>
        </p:spPr>
      </p:pic>
      <p:sp>
        <p:nvSpPr>
          <p:cNvPr id="4" name="Slide Number Placeholder 3"/>
          <p:cNvSpPr>
            <a:spLocks noGrp="1"/>
          </p:cNvSpPr>
          <p:nvPr>
            <p:ph type="sldNum" sz="quarter" idx="12"/>
          </p:nvPr>
        </p:nvSpPr>
        <p:spPr/>
        <p:txBody>
          <a:bodyPr/>
          <a:lstStyle/>
          <a:p>
            <a:pPr>
              <a:defRPr/>
            </a:pPr>
            <a:fld id="{6C1DAC14-1A5C-4964-8BF1-E70F6FC2ED74}" type="slidenum">
              <a:rPr lang="en-US" smtClean="0"/>
              <a:pPr>
                <a:defRPr/>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9"/>
          <p:cNvSpPr txBox="1">
            <a:spLocks noGrp="1"/>
          </p:cNvSpPr>
          <p:nvPr>
            <p:ph type="title"/>
          </p:nvPr>
        </p:nvSpPr>
        <p:spPr>
          <a:xfrm>
            <a:off x="609600" y="274638"/>
            <a:ext cx="10972801"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alibri"/>
              <a:buNone/>
            </a:pPr>
            <a:r>
              <a:rPr lang="en-US"/>
              <a:t>UML Sequence Diagrams</a:t>
            </a:r>
            <a:endParaRPr/>
          </a:p>
        </p:txBody>
      </p:sp>
      <p:sp>
        <p:nvSpPr>
          <p:cNvPr id="936" name="Google Shape;936;p99"/>
          <p:cNvSpPr txBox="1">
            <a:spLocks noGrp="1"/>
          </p:cNvSpPr>
          <p:nvPr>
            <p:ph type="body" idx="1"/>
          </p:nvPr>
        </p:nvSpPr>
        <p:spPr>
          <a:xfrm>
            <a:off x="609600" y="1600202"/>
            <a:ext cx="10972801"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Sequence diagrams model the dynamic aspects of a software </a:t>
            </a:r>
            <a:r>
              <a:rPr lang="en-US" dirty="0" smtClean="0"/>
              <a:t>system.</a:t>
            </a:r>
            <a:endParaRPr dirty="0"/>
          </a:p>
          <a:p>
            <a:pPr marL="342900" lvl="0" indent="-342900" algn="l" rtl="0">
              <a:spcBef>
                <a:spcPts val="640"/>
              </a:spcBef>
              <a:spcAft>
                <a:spcPts val="0"/>
              </a:spcAft>
              <a:buClr>
                <a:schemeClr val="dk1"/>
              </a:buClr>
              <a:buSzPts val="3200"/>
              <a:buChar char="•"/>
            </a:pPr>
            <a:r>
              <a:rPr lang="en-US" dirty="0"/>
              <a:t>The emphasis is on the “sequence” of messages rather than relationship between </a:t>
            </a:r>
            <a:r>
              <a:rPr lang="en-US" dirty="0" smtClean="0"/>
              <a:t>objects.</a:t>
            </a:r>
            <a:endParaRPr dirty="0"/>
          </a:p>
          <a:p>
            <a:pPr marL="342900" lvl="0" indent="-342900" algn="l" rtl="0">
              <a:spcBef>
                <a:spcPts val="640"/>
              </a:spcBef>
              <a:spcAft>
                <a:spcPts val="0"/>
              </a:spcAft>
              <a:buClr>
                <a:schemeClr val="dk1"/>
              </a:buClr>
              <a:buSzPts val="3200"/>
              <a:buChar char="•"/>
            </a:pPr>
            <a:r>
              <a:rPr lang="en-US" dirty="0"/>
              <a:t>Sequence diagrams provide more detail and show the message exchanged among a set of objects over </a:t>
            </a:r>
            <a:r>
              <a:rPr lang="en-US" dirty="0" smtClean="0"/>
              <a:t>time.</a:t>
            </a:r>
            <a:endParaRPr dirty="0"/>
          </a:p>
          <a:p>
            <a:pPr marL="342900" lvl="0" indent="-342900" algn="l" rtl="0">
              <a:spcBef>
                <a:spcPts val="640"/>
              </a:spcBef>
              <a:spcAft>
                <a:spcPts val="0"/>
              </a:spcAft>
              <a:buClr>
                <a:schemeClr val="dk1"/>
              </a:buClr>
              <a:buSzPts val="3200"/>
              <a:buChar char="•"/>
            </a:pPr>
            <a:r>
              <a:rPr lang="en-US" dirty="0"/>
              <a:t>The main purpose of this diagram is to represent how  different business object </a:t>
            </a:r>
            <a:r>
              <a:rPr lang="en-US" dirty="0" smtClean="0"/>
              <a:t>interacts.</a:t>
            </a:r>
            <a:endParaRPr dirty="0"/>
          </a:p>
        </p:txBody>
      </p:sp>
      <p:sp>
        <p:nvSpPr>
          <p:cNvPr id="937" name="Google Shape;937;p9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2/27/2019</a:t>
            </a:r>
            <a:endParaRPr/>
          </a:p>
        </p:txBody>
      </p:sp>
      <p:sp>
        <p:nvSpPr>
          <p:cNvPr id="938" name="Google Shape;938;p99"/>
          <p:cNvSpPr txBox="1">
            <a:spLocks noGrp="1"/>
          </p:cNvSpPr>
          <p:nvPr>
            <p:ph type="ftr" idx="11"/>
          </p:nvPr>
        </p:nvSpPr>
        <p:spPr>
          <a:xfrm>
            <a:off x="4165601" y="6356352"/>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Software Engineering and Project Management- UNIT II</a:t>
            </a:r>
            <a:endParaRPr/>
          </a:p>
        </p:txBody>
      </p:sp>
      <p:sp>
        <p:nvSpPr>
          <p:cNvPr id="939" name="Google Shape;939;p99"/>
          <p:cNvSpPr txBox="1">
            <a:spLocks noGrp="1"/>
          </p:cNvSpPr>
          <p:nvPr>
            <p:ph type="sldNum" idx="12"/>
          </p:nvPr>
        </p:nvSpPr>
        <p:spPr>
          <a:xfrm>
            <a:off x="8737601" y="6356352"/>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91</a:t>
            </a:fld>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dirty="0">
                <a:latin typeface="+mj-lt"/>
              </a:rPr>
              <a:t>UML </a:t>
            </a:r>
            <a:r>
              <a:rPr lang="en-US" dirty="0" smtClean="0">
                <a:latin typeface="+mj-lt"/>
              </a:rPr>
              <a:t>Sequence Diagrams</a:t>
            </a:r>
            <a:endParaRPr lang="en-US" dirty="0">
              <a:latin typeface="+mj-lt"/>
            </a:endParaRPr>
          </a:p>
        </p:txBody>
      </p:sp>
      <p:sp>
        <p:nvSpPr>
          <p:cNvPr id="3" name="Content Placeholder 2"/>
          <p:cNvSpPr>
            <a:spLocks noGrp="1"/>
          </p:cNvSpPr>
          <p:nvPr>
            <p:ph idx="1"/>
          </p:nvPr>
        </p:nvSpPr>
        <p:spPr/>
        <p:txBody>
          <a:bodyPr/>
          <a:lstStyle/>
          <a:p>
            <a:endParaRPr lang="en-US" dirty="0"/>
          </a:p>
        </p:txBody>
      </p:sp>
      <p:sp>
        <p:nvSpPr>
          <p:cNvPr id="11" name="Date Placeholder 10"/>
          <p:cNvSpPr>
            <a:spLocks noGrp="1"/>
          </p:cNvSpPr>
          <p:nvPr>
            <p:ph type="dt" sz="half" idx="10"/>
          </p:nvPr>
        </p:nvSpPr>
        <p:spPr/>
        <p:txBody>
          <a:bodyPr/>
          <a:lstStyle/>
          <a:p>
            <a:fld id="{2551A179-1974-4847-BFE8-A8FD53EAA6F6}" type="datetime1">
              <a:rPr lang="en-US" smtClean="0"/>
              <a:t>3/29/2019</a:t>
            </a:fld>
            <a:endParaRPr lang="en-US"/>
          </a:p>
        </p:txBody>
      </p:sp>
      <p:sp>
        <p:nvSpPr>
          <p:cNvPr id="12" name="Footer Placeholder 11"/>
          <p:cNvSpPr>
            <a:spLocks noGrp="1"/>
          </p:cNvSpPr>
          <p:nvPr>
            <p:ph type="ftr" sz="quarter" idx="11"/>
          </p:nvPr>
        </p:nvSpPr>
        <p:spPr/>
        <p:txBody>
          <a:bodyPr/>
          <a:lstStyle/>
          <a:p>
            <a:r>
              <a:rPr lang="en-US" dirty="0" smtClean="0"/>
              <a:t>Software Engineering and Project Management- UNIT II</a:t>
            </a:r>
            <a:endParaRPr lang="en-US" dirty="0"/>
          </a:p>
        </p:txBody>
      </p:sp>
      <p:sp>
        <p:nvSpPr>
          <p:cNvPr id="13" name="Slide Number Placeholder 12"/>
          <p:cNvSpPr>
            <a:spLocks noGrp="1"/>
          </p:cNvSpPr>
          <p:nvPr>
            <p:ph type="sldNum" sz="quarter" idx="12"/>
          </p:nvPr>
        </p:nvSpPr>
        <p:spPr/>
        <p:txBody>
          <a:bodyPr/>
          <a:lstStyle/>
          <a:p>
            <a:fld id="{A67AFE19-8960-4999-8BB5-FA14F1DD873F}" type="slidenum">
              <a:rPr lang="en-US" smtClean="0"/>
              <a:pPr/>
              <a:t>92</a:t>
            </a:fld>
            <a:endParaRPr lang="en-US"/>
          </a:p>
        </p:txBody>
      </p:sp>
      <p:graphicFrame>
        <p:nvGraphicFramePr>
          <p:cNvPr id="10" name="Content Placeholder 7"/>
          <p:cNvGraphicFramePr>
            <a:graphicFrameLocks/>
          </p:cNvGraphicFramePr>
          <p:nvPr>
            <p:extLst>
              <p:ext uri="{D42A27DB-BD31-4B8C-83A1-F6EECF244321}">
                <p14:modId xmlns:p14="http://schemas.microsoft.com/office/powerpoint/2010/main" val="954744961"/>
              </p:ext>
            </p:extLst>
          </p:nvPr>
        </p:nvGraphicFramePr>
        <p:xfrm>
          <a:off x="609601" y="1443204"/>
          <a:ext cx="11234268" cy="5125612"/>
        </p:xfrm>
        <a:graphic>
          <a:graphicData uri="http://schemas.openxmlformats.org/drawingml/2006/table">
            <a:tbl>
              <a:tblPr firstRow="1" bandRow="1">
                <a:tableStyleId>{5C22544A-7EE6-4342-B048-85BDC9FD1C3A}</a:tableStyleId>
              </a:tblPr>
              <a:tblGrid>
                <a:gridCol w="780157"/>
                <a:gridCol w="2964599"/>
                <a:gridCol w="4680945"/>
                <a:gridCol w="2808567"/>
              </a:tblGrid>
              <a:tr h="355692">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601338">
                <a:tc>
                  <a:txBody>
                    <a:bodyPr/>
                    <a:lstStyle/>
                    <a:p>
                      <a:r>
                        <a:rPr lang="en-US" dirty="0" smtClean="0"/>
                        <a:t>1</a:t>
                      </a:r>
                      <a:endParaRPr lang="en-US" dirty="0"/>
                    </a:p>
                  </a:txBody>
                  <a:tcPr/>
                </a:tc>
                <a:tc>
                  <a:txBody>
                    <a:bodyPr/>
                    <a:lstStyle/>
                    <a:p>
                      <a:r>
                        <a:rPr lang="en-US" dirty="0" smtClean="0"/>
                        <a:t>Class Roles or Participants</a:t>
                      </a:r>
                      <a:endParaRPr lang="en-US" dirty="0"/>
                    </a:p>
                  </a:txBody>
                  <a:tcPr/>
                </a:tc>
                <a:tc>
                  <a:txBody>
                    <a:bodyPr/>
                    <a:lstStyle/>
                    <a:p>
                      <a:r>
                        <a:rPr lang="en-US" dirty="0" smtClean="0"/>
                        <a:t>Class roles describe the way an object will behave in context</a:t>
                      </a:r>
                      <a:endParaRPr lang="en-US" dirty="0"/>
                    </a:p>
                  </a:txBody>
                  <a:tcPr/>
                </a:tc>
                <a:tc>
                  <a:txBody>
                    <a:bodyPr/>
                    <a:lstStyle/>
                    <a:p>
                      <a:endParaRPr lang="en-US" dirty="0"/>
                    </a:p>
                  </a:txBody>
                  <a:tcPr/>
                </a:tc>
              </a:tr>
              <a:tr h="723258">
                <a:tc>
                  <a:txBody>
                    <a:bodyPr/>
                    <a:lstStyle/>
                    <a:p>
                      <a:r>
                        <a:rPr lang="en-US" dirty="0" smtClean="0"/>
                        <a:t>2</a:t>
                      </a:r>
                      <a:endParaRPr lang="en-US" dirty="0"/>
                    </a:p>
                  </a:txBody>
                  <a:tcPr/>
                </a:tc>
                <a:tc>
                  <a:txBody>
                    <a:bodyPr/>
                    <a:lstStyle/>
                    <a:p>
                      <a:r>
                        <a:rPr lang="en-US" dirty="0" smtClean="0"/>
                        <a:t>Activation or Execution Occurrence/ Scope</a:t>
                      </a:r>
                      <a:endParaRPr lang="en-US" dirty="0"/>
                    </a:p>
                  </a:txBody>
                  <a:tcPr/>
                </a:tc>
                <a:tc>
                  <a:txBody>
                    <a:bodyPr/>
                    <a:lstStyle/>
                    <a:p>
                      <a:r>
                        <a:rPr lang="en-US" dirty="0" smtClean="0"/>
                        <a:t>Activation boxes represent the time an object needs to complete a task.</a:t>
                      </a:r>
                      <a:endParaRPr lang="en-US" dirty="0"/>
                    </a:p>
                  </a:txBody>
                  <a:tcPr/>
                </a:tc>
                <a:tc>
                  <a:txBody>
                    <a:bodyPr/>
                    <a:lstStyle/>
                    <a:p>
                      <a:endParaRPr lang="en-US" dirty="0"/>
                    </a:p>
                  </a:txBody>
                  <a:tcPr/>
                </a:tc>
              </a:tr>
              <a:tr h="669141">
                <a:tc>
                  <a:txBody>
                    <a:bodyPr/>
                    <a:lstStyle/>
                    <a:p>
                      <a:r>
                        <a:rPr lang="en-US" dirty="0" smtClean="0"/>
                        <a:t>3</a:t>
                      </a:r>
                      <a:endParaRPr lang="en-US" dirty="0"/>
                    </a:p>
                  </a:txBody>
                  <a:tcPr/>
                </a:tc>
                <a:tc>
                  <a:txBody>
                    <a:bodyPr/>
                    <a:lstStyle/>
                    <a:p>
                      <a:r>
                        <a:rPr lang="en-US" dirty="0" smtClean="0"/>
                        <a:t>Messages</a:t>
                      </a:r>
                      <a:endParaRPr lang="en-US" dirty="0"/>
                    </a:p>
                  </a:txBody>
                  <a:tcPr/>
                </a:tc>
                <a:tc>
                  <a:txBody>
                    <a:bodyPr/>
                    <a:lstStyle/>
                    <a:p>
                      <a:r>
                        <a:rPr lang="en-US" dirty="0" smtClean="0"/>
                        <a:t>Messages are arrows that represent communication between objects.</a:t>
                      </a:r>
                      <a:endParaRPr lang="en-US" dirty="0"/>
                    </a:p>
                  </a:txBody>
                  <a:tcPr/>
                </a:tc>
                <a:tc>
                  <a:txBody>
                    <a:bodyPr/>
                    <a:lstStyle/>
                    <a:p>
                      <a:endParaRPr lang="en-US" dirty="0"/>
                    </a:p>
                  </a:txBody>
                  <a:tcPr/>
                </a:tc>
              </a:tr>
              <a:tr h="649422">
                <a:tc>
                  <a:txBody>
                    <a:bodyPr/>
                    <a:lstStyle/>
                    <a:p>
                      <a:r>
                        <a:rPr lang="en-US" dirty="0" smtClean="0"/>
                        <a:t>4</a:t>
                      </a:r>
                      <a:endParaRPr lang="en-US" dirty="0"/>
                    </a:p>
                  </a:txBody>
                  <a:tcPr/>
                </a:tc>
                <a:tc>
                  <a:txBody>
                    <a:bodyPr/>
                    <a:lstStyle/>
                    <a:p>
                      <a:r>
                        <a:rPr lang="en-US" dirty="0" smtClean="0"/>
                        <a:t>Lifelines</a:t>
                      </a:r>
                      <a:endParaRPr lang="en-US" dirty="0"/>
                    </a:p>
                  </a:txBody>
                  <a:tcPr/>
                </a:tc>
                <a:tc>
                  <a:txBody>
                    <a:bodyPr/>
                    <a:lstStyle/>
                    <a:p>
                      <a:r>
                        <a:rPr lang="en-US" dirty="0" smtClean="0"/>
                        <a:t>Lifelines are vertical dashed lines that indicate the object's presence over time.</a:t>
                      </a:r>
                      <a:endParaRPr lang="en-US" dirty="0"/>
                    </a:p>
                  </a:txBody>
                  <a:tcPr/>
                </a:tc>
                <a:tc>
                  <a:txBody>
                    <a:bodyPr/>
                    <a:lstStyle/>
                    <a:p>
                      <a:endParaRPr lang="en-US" dirty="0"/>
                    </a:p>
                  </a:txBody>
                  <a:tcPr/>
                </a:tc>
              </a:tr>
              <a:tr h="889231">
                <a:tc>
                  <a:txBody>
                    <a:bodyPr/>
                    <a:lstStyle/>
                    <a:p>
                      <a:r>
                        <a:rPr lang="en-US" dirty="0" smtClean="0"/>
                        <a:t>5</a:t>
                      </a:r>
                      <a:endParaRPr lang="en-US" dirty="0"/>
                    </a:p>
                  </a:txBody>
                  <a:tcPr/>
                </a:tc>
                <a:tc>
                  <a:txBody>
                    <a:bodyPr/>
                    <a:lstStyle/>
                    <a:p>
                      <a:r>
                        <a:rPr lang="en-US" dirty="0" smtClean="0"/>
                        <a:t>Destroying Objects</a:t>
                      </a:r>
                      <a:endParaRPr lang="en-US" dirty="0"/>
                    </a:p>
                  </a:txBody>
                  <a:tcPr/>
                </a:tc>
                <a:tc>
                  <a:txBody>
                    <a:bodyPr/>
                    <a:lstStyle/>
                    <a:p>
                      <a:r>
                        <a:rPr lang="en-US" dirty="0" smtClean="0"/>
                        <a:t>Objects can be terminated early using an arrow labeled "&lt;&lt; destroy &gt;&gt;" that points to an X. </a:t>
                      </a:r>
                      <a:endParaRPr lang="en-US" dirty="0"/>
                    </a:p>
                  </a:txBody>
                  <a:tcPr/>
                </a:tc>
                <a:tc>
                  <a:txBody>
                    <a:bodyPr/>
                    <a:lstStyle/>
                    <a:p>
                      <a:endParaRPr lang="en-US" dirty="0"/>
                    </a:p>
                  </a:txBody>
                  <a:tcPr/>
                </a:tc>
              </a:tr>
              <a:tr h="1156001">
                <a:tc>
                  <a:txBody>
                    <a:bodyPr/>
                    <a:lstStyle/>
                    <a:p>
                      <a:r>
                        <a:rPr lang="en-US" dirty="0" smtClean="0"/>
                        <a:t>6</a:t>
                      </a:r>
                      <a:endParaRPr lang="en-US" dirty="0"/>
                    </a:p>
                  </a:txBody>
                  <a:tcPr/>
                </a:tc>
                <a:tc>
                  <a:txBody>
                    <a:bodyPr/>
                    <a:lstStyle/>
                    <a:p>
                      <a:r>
                        <a:rPr lang="en-US" dirty="0" smtClean="0"/>
                        <a:t>Loops</a:t>
                      </a:r>
                      <a:endParaRPr lang="en-US" dirty="0"/>
                    </a:p>
                  </a:txBody>
                  <a:tcPr/>
                </a:tc>
                <a:tc>
                  <a:txBody>
                    <a:bodyPr/>
                    <a:lstStyle/>
                    <a:p>
                      <a:r>
                        <a:rPr lang="en-US" dirty="0" smtClean="0"/>
                        <a:t>A repetition or loop within a sequence diagram is depicted as a rectangle. Place the condition for exiting the loop at the bottom left corner in square brackets [ ].</a:t>
                      </a:r>
                      <a:endParaRPr lang="en-US" dirty="0"/>
                    </a:p>
                  </a:txBody>
                  <a:tcPr/>
                </a:tc>
                <a:tc>
                  <a:txBody>
                    <a:bodyPr/>
                    <a:lstStyle/>
                    <a:p>
                      <a:endParaRPr lang="en-US" dirty="0"/>
                    </a:p>
                  </a:txBody>
                  <a:tcPr/>
                </a:tc>
              </a:tr>
            </a:tbl>
          </a:graphicData>
        </a:graphic>
      </p:graphicFrame>
      <p:pic>
        <p:nvPicPr>
          <p:cNvPr id="4" name="Picture 3"/>
          <p:cNvPicPr>
            <a:picLocks noChangeAspect="1"/>
          </p:cNvPicPr>
          <p:nvPr/>
        </p:nvPicPr>
        <p:blipFill>
          <a:blip r:embed="rId2"/>
          <a:stretch>
            <a:fillRect/>
          </a:stretch>
        </p:blipFill>
        <p:spPr>
          <a:xfrm>
            <a:off x="9538819" y="1797310"/>
            <a:ext cx="2119782" cy="552450"/>
          </a:xfrm>
          <a:prstGeom prst="rect">
            <a:avLst/>
          </a:prstGeom>
        </p:spPr>
      </p:pic>
      <p:pic>
        <p:nvPicPr>
          <p:cNvPr id="5" name="Picture 4"/>
          <p:cNvPicPr>
            <a:picLocks noChangeAspect="1"/>
          </p:cNvPicPr>
          <p:nvPr/>
        </p:nvPicPr>
        <p:blipFill>
          <a:blip r:embed="rId3"/>
          <a:stretch>
            <a:fillRect/>
          </a:stretch>
        </p:blipFill>
        <p:spPr>
          <a:xfrm>
            <a:off x="9538819" y="2392234"/>
            <a:ext cx="2119782" cy="731966"/>
          </a:xfrm>
          <a:prstGeom prst="rect">
            <a:avLst/>
          </a:prstGeom>
        </p:spPr>
      </p:pic>
      <p:pic>
        <p:nvPicPr>
          <p:cNvPr id="6" name="Picture 5"/>
          <p:cNvPicPr>
            <a:picLocks noChangeAspect="1"/>
          </p:cNvPicPr>
          <p:nvPr/>
        </p:nvPicPr>
        <p:blipFill>
          <a:blip r:embed="rId4"/>
          <a:stretch>
            <a:fillRect/>
          </a:stretch>
        </p:blipFill>
        <p:spPr>
          <a:xfrm>
            <a:off x="9526557" y="3843803"/>
            <a:ext cx="1587848" cy="683637"/>
          </a:xfrm>
          <a:prstGeom prst="rect">
            <a:avLst/>
          </a:prstGeom>
        </p:spPr>
      </p:pic>
      <p:pic>
        <p:nvPicPr>
          <p:cNvPr id="7" name="Picture 6"/>
          <p:cNvPicPr>
            <a:picLocks noChangeAspect="1"/>
          </p:cNvPicPr>
          <p:nvPr/>
        </p:nvPicPr>
        <p:blipFill>
          <a:blip r:embed="rId5"/>
          <a:stretch>
            <a:fillRect/>
          </a:stretch>
        </p:blipFill>
        <p:spPr>
          <a:xfrm>
            <a:off x="9308804" y="5536531"/>
            <a:ext cx="2047875" cy="847725"/>
          </a:xfrm>
          <a:prstGeom prst="rect">
            <a:avLst/>
          </a:prstGeom>
        </p:spPr>
      </p:pic>
      <p:pic>
        <p:nvPicPr>
          <p:cNvPr id="1026" name="Picture 2" descr="Image result for UML message arrow symbo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400" y="3315663"/>
            <a:ext cx="1653384" cy="33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219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dirty="0">
                <a:latin typeface="+mj-lt"/>
              </a:rPr>
              <a:t>UML </a:t>
            </a:r>
            <a:r>
              <a:rPr lang="en-US" dirty="0" smtClean="0">
                <a:latin typeface="+mj-lt"/>
              </a:rPr>
              <a:t>Sequence </a:t>
            </a:r>
            <a:r>
              <a:rPr lang="en-US" dirty="0" smtClean="0"/>
              <a:t>Diagrams- </a:t>
            </a:r>
            <a:r>
              <a:rPr lang="en-US" sz="1800" dirty="0"/>
              <a:t>Types of Messages in Sequence Diagrams</a:t>
            </a:r>
          </a:p>
        </p:txBody>
      </p:sp>
      <p:sp>
        <p:nvSpPr>
          <p:cNvPr id="3" name="Content Placeholder 2"/>
          <p:cNvSpPr>
            <a:spLocks noGrp="1"/>
          </p:cNvSpPr>
          <p:nvPr>
            <p:ph idx="1"/>
          </p:nvPr>
        </p:nvSpPr>
        <p:spPr/>
        <p:txBody>
          <a:bodyPr/>
          <a:lstStyle/>
          <a:p>
            <a:endParaRPr lang="en-US"/>
          </a:p>
        </p:txBody>
      </p:sp>
      <p:sp>
        <p:nvSpPr>
          <p:cNvPr id="11" name="Date Placeholder 10"/>
          <p:cNvSpPr>
            <a:spLocks noGrp="1"/>
          </p:cNvSpPr>
          <p:nvPr>
            <p:ph type="dt" sz="half" idx="10"/>
          </p:nvPr>
        </p:nvSpPr>
        <p:spPr/>
        <p:txBody>
          <a:bodyPr/>
          <a:lstStyle/>
          <a:p>
            <a:fld id="{2551A179-1974-4847-BFE8-A8FD53EAA6F6}" type="datetime1">
              <a:rPr lang="en-US" smtClean="0"/>
              <a:t>3/29/2019</a:t>
            </a:fld>
            <a:endParaRPr lang="en-US"/>
          </a:p>
        </p:txBody>
      </p:sp>
      <p:sp>
        <p:nvSpPr>
          <p:cNvPr id="12" name="Footer Placeholder 11"/>
          <p:cNvSpPr>
            <a:spLocks noGrp="1"/>
          </p:cNvSpPr>
          <p:nvPr>
            <p:ph type="ftr" sz="quarter" idx="11"/>
          </p:nvPr>
        </p:nvSpPr>
        <p:spPr/>
        <p:txBody>
          <a:bodyPr/>
          <a:lstStyle/>
          <a:p>
            <a:r>
              <a:rPr lang="en-US" dirty="0" smtClean="0"/>
              <a:t>Software Engineering and Project Management- UNIT II</a:t>
            </a:r>
            <a:endParaRPr lang="en-US" dirty="0"/>
          </a:p>
        </p:txBody>
      </p:sp>
      <p:sp>
        <p:nvSpPr>
          <p:cNvPr id="13" name="Slide Number Placeholder 12"/>
          <p:cNvSpPr>
            <a:spLocks noGrp="1"/>
          </p:cNvSpPr>
          <p:nvPr>
            <p:ph type="sldNum" sz="quarter" idx="12"/>
          </p:nvPr>
        </p:nvSpPr>
        <p:spPr/>
        <p:txBody>
          <a:bodyPr/>
          <a:lstStyle/>
          <a:p>
            <a:fld id="{A67AFE19-8960-4999-8BB5-FA14F1DD873F}" type="slidenum">
              <a:rPr lang="en-US" smtClean="0"/>
              <a:pPr/>
              <a:t>93</a:t>
            </a:fld>
            <a:endParaRPr lang="en-US"/>
          </a:p>
        </p:txBody>
      </p:sp>
      <p:graphicFrame>
        <p:nvGraphicFramePr>
          <p:cNvPr id="10" name="Content Placeholder 7"/>
          <p:cNvGraphicFramePr>
            <a:graphicFrameLocks/>
          </p:cNvGraphicFramePr>
          <p:nvPr>
            <p:extLst/>
          </p:nvPr>
        </p:nvGraphicFramePr>
        <p:xfrm>
          <a:off x="762000" y="1395102"/>
          <a:ext cx="10972800" cy="4844723"/>
        </p:xfrm>
        <a:graphic>
          <a:graphicData uri="http://schemas.openxmlformats.org/drawingml/2006/table">
            <a:tbl>
              <a:tblPr firstRow="1" bandRow="1">
                <a:tableStyleId>{5C22544A-7EE6-4342-B048-85BDC9FD1C3A}</a:tableStyleId>
              </a:tblPr>
              <a:tblGrid>
                <a:gridCol w="762000"/>
                <a:gridCol w="2895600"/>
                <a:gridCol w="4572000"/>
                <a:gridCol w="2743200"/>
              </a:tblGrid>
              <a:tr h="358618">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839216">
                <a:tc>
                  <a:txBody>
                    <a:bodyPr/>
                    <a:lstStyle/>
                    <a:p>
                      <a:r>
                        <a:rPr lang="en-US" dirty="0" smtClean="0"/>
                        <a:t>1</a:t>
                      </a:r>
                      <a:endParaRPr lang="en-US" dirty="0"/>
                    </a:p>
                  </a:txBody>
                  <a:tcPr/>
                </a:tc>
                <a:tc>
                  <a:txBody>
                    <a:bodyPr/>
                    <a:lstStyle/>
                    <a:p>
                      <a:r>
                        <a:rPr lang="en-US" dirty="0" smtClean="0"/>
                        <a:t>Synchronous Message</a:t>
                      </a:r>
                      <a:endParaRPr lang="en-US" dirty="0"/>
                    </a:p>
                  </a:txBody>
                  <a:tcPr/>
                </a:tc>
                <a:tc>
                  <a:txBody>
                    <a:bodyPr/>
                    <a:lstStyle/>
                    <a:p>
                      <a:r>
                        <a:rPr lang="en-US" dirty="0" smtClean="0"/>
                        <a:t>A synchronous message requires a response before the interaction can continue.</a:t>
                      </a:r>
                      <a:endParaRPr lang="en-US" dirty="0"/>
                    </a:p>
                  </a:txBody>
                  <a:tcPr/>
                </a:tc>
                <a:tc>
                  <a:txBody>
                    <a:bodyPr/>
                    <a:lstStyle/>
                    <a:p>
                      <a:endParaRPr lang="en-US" dirty="0"/>
                    </a:p>
                  </a:txBody>
                  <a:tcPr/>
                </a:tc>
              </a:tr>
              <a:tr h="623928">
                <a:tc>
                  <a:txBody>
                    <a:bodyPr/>
                    <a:lstStyle/>
                    <a:p>
                      <a:r>
                        <a:rPr lang="en-US" dirty="0" smtClean="0"/>
                        <a:t>2</a:t>
                      </a:r>
                      <a:endParaRPr lang="en-US" dirty="0"/>
                    </a:p>
                  </a:txBody>
                  <a:tcPr/>
                </a:tc>
                <a:tc>
                  <a:txBody>
                    <a:bodyPr/>
                    <a:lstStyle/>
                    <a:p>
                      <a:r>
                        <a:rPr lang="en-US" dirty="0" smtClean="0"/>
                        <a:t>Asynchronous Message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Asynchronous messages don't need a reply for interaction to continue.</a:t>
                      </a:r>
                    </a:p>
                    <a:p>
                      <a:endParaRPr lang="en-US" dirty="0"/>
                    </a:p>
                  </a:txBody>
                  <a:tcPr/>
                </a:tc>
                <a:tc>
                  <a:txBody>
                    <a:bodyPr/>
                    <a:lstStyle/>
                    <a:p>
                      <a:endParaRPr lang="en-US" dirty="0"/>
                    </a:p>
                  </a:txBody>
                  <a:tcPr/>
                </a:tc>
              </a:tr>
              <a:tr h="861154">
                <a:tc>
                  <a:txBody>
                    <a:bodyPr/>
                    <a:lstStyle/>
                    <a:p>
                      <a:r>
                        <a:rPr lang="en-US" dirty="0" smtClean="0"/>
                        <a:t>3</a:t>
                      </a:r>
                      <a:endParaRPr lang="en-US" dirty="0"/>
                    </a:p>
                  </a:txBody>
                  <a:tcPr/>
                </a:tc>
                <a:tc>
                  <a:txBody>
                    <a:bodyPr/>
                    <a:lstStyle/>
                    <a:p>
                      <a:r>
                        <a:rPr lang="en-US" dirty="0" smtClean="0"/>
                        <a:t>Reply or Return Message</a:t>
                      </a:r>
                      <a:endParaRPr lang="en-US" dirty="0"/>
                    </a:p>
                  </a:txBody>
                  <a:tcPr/>
                </a:tc>
                <a:tc>
                  <a:txBody>
                    <a:bodyPr/>
                    <a:lstStyle/>
                    <a:p>
                      <a:r>
                        <a:rPr lang="en-US" dirty="0" smtClean="0"/>
                        <a:t>A reply message is drawn with a dotted line and an open arrowhead pointing back to the original lifeline.</a:t>
                      </a:r>
                      <a:endParaRPr lang="en-US" dirty="0"/>
                    </a:p>
                  </a:txBody>
                  <a:tcPr/>
                </a:tc>
                <a:tc>
                  <a:txBody>
                    <a:bodyPr/>
                    <a:lstStyle/>
                    <a:p>
                      <a:endParaRPr lang="en-US" dirty="0"/>
                    </a:p>
                  </a:txBody>
                  <a:tcPr/>
                </a:tc>
              </a:tr>
              <a:tr h="667803">
                <a:tc>
                  <a:txBody>
                    <a:bodyPr/>
                    <a:lstStyle/>
                    <a:p>
                      <a:r>
                        <a:rPr lang="en-US" dirty="0" smtClean="0"/>
                        <a:t>4</a:t>
                      </a:r>
                      <a:endParaRPr lang="en-US" dirty="0"/>
                    </a:p>
                  </a:txBody>
                  <a:tcPr/>
                </a:tc>
                <a:tc>
                  <a:txBody>
                    <a:bodyPr/>
                    <a:lstStyle/>
                    <a:p>
                      <a:r>
                        <a:rPr lang="en-US" dirty="0" smtClean="0"/>
                        <a:t>Self Message</a:t>
                      </a:r>
                      <a:endParaRPr lang="en-US" dirty="0"/>
                    </a:p>
                  </a:txBody>
                  <a:tcPr/>
                </a:tc>
                <a:tc>
                  <a:txBody>
                    <a:bodyPr/>
                    <a:lstStyle/>
                    <a:p>
                      <a:r>
                        <a:rPr lang="en-US" dirty="0" smtClean="0"/>
                        <a:t>A message an object sends to itself, usually shown as a U shaped arrow pointing back to itself.</a:t>
                      </a:r>
                      <a:endParaRPr lang="en-US" dirty="0"/>
                    </a:p>
                  </a:txBody>
                  <a:tcPr/>
                </a:tc>
                <a:tc>
                  <a:txBody>
                    <a:bodyPr/>
                    <a:lstStyle/>
                    <a:p>
                      <a:endParaRPr lang="en-US" dirty="0"/>
                    </a:p>
                  </a:txBody>
                  <a:tcPr/>
                </a:tc>
              </a:tr>
              <a:tr h="896547">
                <a:tc>
                  <a:txBody>
                    <a:bodyPr/>
                    <a:lstStyle/>
                    <a:p>
                      <a:r>
                        <a:rPr lang="en-US" dirty="0" smtClean="0"/>
                        <a:t>5</a:t>
                      </a:r>
                      <a:endParaRPr lang="en-US" dirty="0"/>
                    </a:p>
                  </a:txBody>
                  <a:tcPr/>
                </a:tc>
                <a:tc>
                  <a:txBody>
                    <a:bodyPr/>
                    <a:lstStyle/>
                    <a:p>
                      <a:r>
                        <a:rPr lang="en-US" dirty="0" smtClean="0"/>
                        <a:t>Create Message</a:t>
                      </a:r>
                      <a:endParaRPr lang="en-US" dirty="0"/>
                    </a:p>
                  </a:txBody>
                  <a:tcPr/>
                </a:tc>
                <a:tc>
                  <a:txBody>
                    <a:bodyPr/>
                    <a:lstStyle/>
                    <a:p>
                      <a:r>
                        <a:rPr lang="en-US" dirty="0" smtClean="0"/>
                        <a:t>This is a message that creates a new object</a:t>
                      </a:r>
                      <a:endParaRPr lang="en-US" dirty="0"/>
                    </a:p>
                  </a:txBody>
                  <a:tcPr/>
                </a:tc>
                <a:tc>
                  <a:txBody>
                    <a:bodyPr/>
                    <a:lstStyle/>
                    <a:p>
                      <a:endParaRPr lang="en-US" dirty="0"/>
                    </a:p>
                  </a:txBody>
                  <a:tcPr/>
                </a:tc>
              </a:tr>
            </a:tbl>
          </a:graphicData>
        </a:graphic>
      </p:graphicFrame>
      <p:pic>
        <p:nvPicPr>
          <p:cNvPr id="2" name="Picture 1"/>
          <p:cNvPicPr>
            <a:picLocks noChangeAspect="1"/>
          </p:cNvPicPr>
          <p:nvPr/>
        </p:nvPicPr>
        <p:blipFill>
          <a:blip r:embed="rId2"/>
          <a:stretch>
            <a:fillRect/>
          </a:stretch>
        </p:blipFill>
        <p:spPr>
          <a:xfrm>
            <a:off x="9206249" y="1981200"/>
            <a:ext cx="2362200" cy="238125"/>
          </a:xfrm>
          <a:prstGeom prst="rect">
            <a:avLst/>
          </a:prstGeom>
        </p:spPr>
      </p:pic>
      <p:pic>
        <p:nvPicPr>
          <p:cNvPr id="6" name="Picture 5"/>
          <p:cNvPicPr>
            <a:picLocks noChangeAspect="1"/>
          </p:cNvPicPr>
          <p:nvPr/>
        </p:nvPicPr>
        <p:blipFill>
          <a:blip r:embed="rId3"/>
          <a:stretch>
            <a:fillRect/>
          </a:stretch>
        </p:blipFill>
        <p:spPr>
          <a:xfrm>
            <a:off x="8026401" y="3123408"/>
            <a:ext cx="3724275" cy="247650"/>
          </a:xfrm>
          <a:prstGeom prst="rect">
            <a:avLst/>
          </a:prstGeom>
        </p:spPr>
      </p:pic>
      <p:pic>
        <p:nvPicPr>
          <p:cNvPr id="7" name="Picture 6"/>
          <p:cNvPicPr>
            <a:picLocks noChangeAspect="1"/>
          </p:cNvPicPr>
          <p:nvPr/>
        </p:nvPicPr>
        <p:blipFill>
          <a:blip r:embed="rId4"/>
          <a:stretch>
            <a:fillRect/>
          </a:stretch>
        </p:blipFill>
        <p:spPr>
          <a:xfrm>
            <a:off x="8026401" y="2884490"/>
            <a:ext cx="3724275" cy="247650"/>
          </a:xfrm>
          <a:prstGeom prst="rect">
            <a:avLst/>
          </a:prstGeom>
        </p:spPr>
      </p:pic>
      <p:pic>
        <p:nvPicPr>
          <p:cNvPr id="8" name="Picture 7"/>
          <p:cNvPicPr>
            <a:picLocks noChangeAspect="1"/>
          </p:cNvPicPr>
          <p:nvPr/>
        </p:nvPicPr>
        <p:blipFill>
          <a:blip r:embed="rId5"/>
          <a:stretch>
            <a:fillRect/>
          </a:stretch>
        </p:blipFill>
        <p:spPr>
          <a:xfrm>
            <a:off x="8468263" y="4088298"/>
            <a:ext cx="3076575" cy="247650"/>
          </a:xfrm>
          <a:prstGeom prst="rect">
            <a:avLst/>
          </a:prstGeom>
        </p:spPr>
      </p:pic>
      <p:pic>
        <p:nvPicPr>
          <p:cNvPr id="9" name="Picture 8"/>
          <p:cNvPicPr>
            <a:picLocks noChangeAspect="1"/>
          </p:cNvPicPr>
          <p:nvPr/>
        </p:nvPicPr>
        <p:blipFill>
          <a:blip r:embed="rId6"/>
          <a:stretch>
            <a:fillRect/>
          </a:stretch>
        </p:blipFill>
        <p:spPr>
          <a:xfrm>
            <a:off x="9192297" y="4476256"/>
            <a:ext cx="2071351" cy="730689"/>
          </a:xfrm>
          <a:prstGeom prst="rect">
            <a:avLst/>
          </a:prstGeom>
        </p:spPr>
      </p:pic>
      <p:pic>
        <p:nvPicPr>
          <p:cNvPr id="14" name="Picture 13"/>
          <p:cNvPicPr>
            <a:picLocks noChangeAspect="1"/>
          </p:cNvPicPr>
          <p:nvPr/>
        </p:nvPicPr>
        <p:blipFill>
          <a:blip r:embed="rId7"/>
          <a:stretch>
            <a:fillRect/>
          </a:stretch>
        </p:blipFill>
        <p:spPr>
          <a:xfrm>
            <a:off x="9067800" y="5347253"/>
            <a:ext cx="2477038" cy="829341"/>
          </a:xfrm>
          <a:prstGeom prst="rect">
            <a:avLst/>
          </a:prstGeom>
        </p:spPr>
      </p:pic>
    </p:spTree>
    <p:extLst>
      <p:ext uri="{BB962C8B-B14F-4D97-AF65-F5344CB8AC3E}">
        <p14:creationId xmlns:p14="http://schemas.microsoft.com/office/powerpoint/2010/main" val="11281516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dirty="0">
                <a:latin typeface="+mj-lt"/>
              </a:rPr>
              <a:t>UML </a:t>
            </a:r>
            <a:r>
              <a:rPr lang="en-US" dirty="0" smtClean="0">
                <a:latin typeface="+mj-lt"/>
              </a:rPr>
              <a:t>Sequence </a:t>
            </a:r>
            <a:r>
              <a:rPr lang="en-US" dirty="0" smtClean="0"/>
              <a:t>Diagrams- </a:t>
            </a:r>
            <a:r>
              <a:rPr lang="en-US" sz="1800" dirty="0"/>
              <a:t>Types of Messages in Sequence Diagrams</a:t>
            </a:r>
          </a:p>
        </p:txBody>
      </p:sp>
      <p:sp>
        <p:nvSpPr>
          <p:cNvPr id="11" name="Date Placeholder 10"/>
          <p:cNvSpPr>
            <a:spLocks noGrp="1"/>
          </p:cNvSpPr>
          <p:nvPr>
            <p:ph type="dt" sz="half" idx="10"/>
          </p:nvPr>
        </p:nvSpPr>
        <p:spPr/>
        <p:txBody>
          <a:bodyPr/>
          <a:lstStyle/>
          <a:p>
            <a:fld id="{2551A179-1974-4847-BFE8-A8FD53EAA6F6}" type="datetime1">
              <a:rPr lang="en-US" smtClean="0"/>
              <a:t>3/29/2019</a:t>
            </a:fld>
            <a:endParaRPr lang="en-US"/>
          </a:p>
        </p:txBody>
      </p:sp>
      <p:sp>
        <p:nvSpPr>
          <p:cNvPr id="12" name="Footer Placeholder 11"/>
          <p:cNvSpPr>
            <a:spLocks noGrp="1"/>
          </p:cNvSpPr>
          <p:nvPr>
            <p:ph type="ftr" sz="quarter" idx="11"/>
          </p:nvPr>
        </p:nvSpPr>
        <p:spPr/>
        <p:txBody>
          <a:bodyPr/>
          <a:lstStyle/>
          <a:p>
            <a:r>
              <a:rPr lang="en-US" dirty="0" smtClean="0"/>
              <a:t>Software Engineering and Project Management- UNIT II</a:t>
            </a:r>
            <a:endParaRPr lang="en-US" dirty="0"/>
          </a:p>
        </p:txBody>
      </p:sp>
      <p:sp>
        <p:nvSpPr>
          <p:cNvPr id="13" name="Slide Number Placeholder 12"/>
          <p:cNvSpPr>
            <a:spLocks noGrp="1"/>
          </p:cNvSpPr>
          <p:nvPr>
            <p:ph type="sldNum" sz="quarter" idx="12"/>
          </p:nvPr>
        </p:nvSpPr>
        <p:spPr/>
        <p:txBody>
          <a:bodyPr/>
          <a:lstStyle/>
          <a:p>
            <a:fld id="{A67AFE19-8960-4999-8BB5-FA14F1DD873F}" type="slidenum">
              <a:rPr lang="en-US" smtClean="0"/>
              <a:pPr/>
              <a:t>94</a:t>
            </a:fld>
            <a:endParaRPr lang="en-US"/>
          </a:p>
        </p:txBody>
      </p:sp>
      <p:graphicFrame>
        <p:nvGraphicFramePr>
          <p:cNvPr id="10" name="Content Placeholder 7"/>
          <p:cNvGraphicFramePr>
            <a:graphicFrameLocks/>
          </p:cNvGraphicFramePr>
          <p:nvPr>
            <p:extLst/>
          </p:nvPr>
        </p:nvGraphicFramePr>
        <p:xfrm>
          <a:off x="762000" y="1614042"/>
          <a:ext cx="10972800" cy="3719957"/>
        </p:xfrm>
        <a:graphic>
          <a:graphicData uri="http://schemas.openxmlformats.org/drawingml/2006/table">
            <a:tbl>
              <a:tblPr firstRow="1" bandRow="1">
                <a:tableStyleId>{5C22544A-7EE6-4342-B048-85BDC9FD1C3A}</a:tableStyleId>
              </a:tblPr>
              <a:tblGrid>
                <a:gridCol w="762000"/>
                <a:gridCol w="2895600"/>
                <a:gridCol w="4572000"/>
                <a:gridCol w="2743200"/>
              </a:tblGrid>
              <a:tr h="437642">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1094105">
                <a:tc>
                  <a:txBody>
                    <a:bodyPr/>
                    <a:lstStyle/>
                    <a:p>
                      <a:r>
                        <a:rPr lang="en-US" dirty="0" smtClean="0"/>
                        <a:t>6</a:t>
                      </a:r>
                      <a:endParaRPr lang="en-US" dirty="0"/>
                    </a:p>
                  </a:txBody>
                  <a:tcPr/>
                </a:tc>
                <a:tc>
                  <a:txBody>
                    <a:bodyPr/>
                    <a:lstStyle/>
                    <a:p>
                      <a:r>
                        <a:rPr lang="en-US" dirty="0" smtClean="0"/>
                        <a:t>Delete Message</a:t>
                      </a:r>
                      <a:endParaRPr lang="en-US" dirty="0"/>
                    </a:p>
                  </a:txBody>
                  <a:tcPr/>
                </a:tc>
                <a:tc>
                  <a:txBody>
                    <a:bodyPr/>
                    <a:lstStyle/>
                    <a:p>
                      <a:r>
                        <a:rPr lang="en-US" dirty="0" smtClean="0"/>
                        <a:t>This is a message that destroys an object. It can be shown by an arrow with an x at the end.</a:t>
                      </a:r>
                      <a:endParaRPr lang="en-US" dirty="0"/>
                    </a:p>
                  </a:txBody>
                  <a:tcPr/>
                </a:tc>
                <a:tc>
                  <a:txBody>
                    <a:bodyPr/>
                    <a:lstStyle/>
                    <a:p>
                      <a:endParaRPr lang="en-US" dirty="0"/>
                    </a:p>
                  </a:txBody>
                  <a:tcPr/>
                </a:tc>
              </a:tr>
              <a:tr h="1094105">
                <a:tc>
                  <a:txBody>
                    <a:bodyPr/>
                    <a:lstStyle/>
                    <a:p>
                      <a:r>
                        <a:rPr lang="en-US" dirty="0" smtClean="0"/>
                        <a:t>7</a:t>
                      </a:r>
                      <a:endParaRPr lang="en-US" dirty="0"/>
                    </a:p>
                  </a:txBody>
                  <a:tcPr/>
                </a:tc>
                <a:tc>
                  <a:txBody>
                    <a:bodyPr/>
                    <a:lstStyle/>
                    <a:p>
                      <a:r>
                        <a:rPr lang="en-US" dirty="0" smtClean="0"/>
                        <a:t>Found Message</a:t>
                      </a:r>
                    </a:p>
                  </a:txBody>
                  <a:tcPr/>
                </a:tc>
                <a:tc>
                  <a:txBody>
                    <a:bodyPr/>
                    <a:lstStyle/>
                    <a:p>
                      <a:r>
                        <a:rPr lang="en-US" dirty="0" smtClean="0"/>
                        <a:t>A message sent from an unknown recipient, shown by an arrow from an endpoint to a lifeline.</a:t>
                      </a:r>
                      <a:endParaRPr lang="en-US" dirty="0"/>
                    </a:p>
                  </a:txBody>
                  <a:tcPr/>
                </a:tc>
                <a:tc>
                  <a:txBody>
                    <a:bodyPr/>
                    <a:lstStyle/>
                    <a:p>
                      <a:endParaRPr lang="en-US" dirty="0"/>
                    </a:p>
                  </a:txBody>
                  <a:tcPr/>
                </a:tc>
              </a:tr>
              <a:tr h="1094105">
                <a:tc>
                  <a:txBody>
                    <a:bodyPr/>
                    <a:lstStyle/>
                    <a:p>
                      <a:r>
                        <a:rPr lang="en-US" dirty="0" smtClean="0"/>
                        <a:t>8</a:t>
                      </a:r>
                      <a:endParaRPr lang="en-US" dirty="0"/>
                    </a:p>
                  </a:txBody>
                  <a:tcPr/>
                </a:tc>
                <a:tc>
                  <a:txBody>
                    <a:bodyPr/>
                    <a:lstStyle/>
                    <a:p>
                      <a:r>
                        <a:rPr lang="en-US" dirty="0" smtClean="0"/>
                        <a:t>Lost Message</a:t>
                      </a:r>
                    </a:p>
                    <a:p>
                      <a:r>
                        <a:rPr lang="en-US" dirty="0" smtClean="0"/>
                        <a:t>A message sent to an unknown recipient.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shown by an arrow going from a lifeline to an endpoint, a filled circle or an x</a:t>
                      </a:r>
                    </a:p>
                    <a:p>
                      <a:endParaRPr lang="en-US" dirty="0"/>
                    </a:p>
                  </a:txBody>
                  <a:tcPr/>
                </a:tc>
                <a:tc>
                  <a:txBody>
                    <a:bodyPr/>
                    <a:lstStyle/>
                    <a:p>
                      <a:endParaRPr lang="en-US" dirty="0"/>
                    </a:p>
                  </a:txBody>
                  <a:tcPr/>
                </a:tc>
              </a:tr>
            </a:tbl>
          </a:graphicData>
        </a:graphic>
      </p:graphicFrame>
      <p:pic>
        <p:nvPicPr>
          <p:cNvPr id="4" name="Picture 3"/>
          <p:cNvPicPr>
            <a:picLocks noChangeAspect="1"/>
          </p:cNvPicPr>
          <p:nvPr/>
        </p:nvPicPr>
        <p:blipFill>
          <a:blip r:embed="rId2"/>
          <a:stretch>
            <a:fillRect/>
          </a:stretch>
        </p:blipFill>
        <p:spPr>
          <a:xfrm>
            <a:off x="8972551" y="2209800"/>
            <a:ext cx="2609850" cy="750886"/>
          </a:xfrm>
          <a:prstGeom prst="rect">
            <a:avLst/>
          </a:prstGeom>
        </p:spPr>
      </p:pic>
      <p:pic>
        <p:nvPicPr>
          <p:cNvPr id="5" name="Picture 4"/>
          <p:cNvPicPr>
            <a:picLocks noChangeAspect="1"/>
          </p:cNvPicPr>
          <p:nvPr/>
        </p:nvPicPr>
        <p:blipFill>
          <a:blip r:embed="rId3"/>
          <a:stretch>
            <a:fillRect/>
          </a:stretch>
        </p:blipFill>
        <p:spPr>
          <a:xfrm>
            <a:off x="8972551" y="3190872"/>
            <a:ext cx="2735262" cy="799309"/>
          </a:xfrm>
          <a:prstGeom prst="rect">
            <a:avLst/>
          </a:prstGeom>
        </p:spPr>
      </p:pic>
      <p:pic>
        <p:nvPicPr>
          <p:cNvPr id="15" name="Picture 14"/>
          <p:cNvPicPr>
            <a:picLocks noChangeAspect="1"/>
          </p:cNvPicPr>
          <p:nvPr/>
        </p:nvPicPr>
        <p:blipFill>
          <a:blip r:embed="rId4"/>
          <a:stretch>
            <a:fillRect/>
          </a:stretch>
        </p:blipFill>
        <p:spPr>
          <a:xfrm>
            <a:off x="9144000" y="4220368"/>
            <a:ext cx="2563813" cy="885031"/>
          </a:xfrm>
          <a:prstGeom prst="rect">
            <a:avLst/>
          </a:prstGeom>
        </p:spPr>
      </p:pic>
      <p:sp>
        <p:nvSpPr>
          <p:cNvPr id="2" name="Content Placeholder 1"/>
          <p:cNvSpPr>
            <a:spLocks noGrp="1"/>
          </p:cNvSpPr>
          <p:nvPr>
            <p:ph idx="1"/>
          </p:nvPr>
        </p:nvSpPr>
        <p:spPr>
          <a:xfrm>
            <a:off x="609600" y="5791200"/>
            <a:ext cx="10972801" cy="334965"/>
          </a:xfrm>
        </p:spPr>
        <p:txBody>
          <a:bodyPr>
            <a:noAutofit/>
          </a:bodyPr>
          <a:lstStyle/>
          <a:p>
            <a:r>
              <a:rPr lang="en-US" sz="1000" dirty="0" smtClean="0"/>
              <a:t>.</a:t>
            </a:r>
            <a:endParaRPr lang="en-US" sz="1000" dirty="0"/>
          </a:p>
        </p:txBody>
      </p:sp>
    </p:spTree>
    <p:extLst>
      <p:ext uri="{BB962C8B-B14F-4D97-AF65-F5344CB8AC3E}">
        <p14:creationId xmlns:p14="http://schemas.microsoft.com/office/powerpoint/2010/main" val="23933818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4" name="Date Placeholder 3"/>
          <p:cNvSpPr>
            <a:spLocks noGrp="1"/>
          </p:cNvSpPr>
          <p:nvPr>
            <p:ph type="dt" sz="half" idx="10"/>
          </p:nvPr>
        </p:nvSpPr>
        <p:spPr/>
        <p:txBody>
          <a:bodyPr/>
          <a:lstStyle/>
          <a:p>
            <a:fld id="{F88121C3-2BE9-4999-95D4-DA6C0AA394E9}" type="datetime1">
              <a:rPr lang="en-US" smtClean="0"/>
              <a:pPr/>
              <a:t>3/29/2019</a:t>
            </a:fld>
            <a:endParaRPr lang="en-US"/>
          </a:p>
        </p:txBody>
      </p:sp>
      <p:sp>
        <p:nvSpPr>
          <p:cNvPr id="5" name="Footer Placeholder 4"/>
          <p:cNvSpPr>
            <a:spLocks noGrp="1"/>
          </p:cNvSpPr>
          <p:nvPr>
            <p:ph type="ftr" sz="quarter" idx="11"/>
          </p:nvPr>
        </p:nvSpPr>
        <p:spPr/>
        <p:txBody>
          <a:bodyPr/>
          <a:lstStyle/>
          <a:p>
            <a:r>
              <a:rPr lang="en-US" smtClean="0"/>
              <a:t>Software Engineering and Project Management- UNIT II</a:t>
            </a:r>
            <a:endParaRPr lang="en-US"/>
          </a:p>
        </p:txBody>
      </p:sp>
      <p:sp>
        <p:nvSpPr>
          <p:cNvPr id="6" name="Slide Number Placeholder 5"/>
          <p:cNvSpPr>
            <a:spLocks noGrp="1"/>
          </p:cNvSpPr>
          <p:nvPr>
            <p:ph type="sldNum" sz="quarter" idx="12"/>
          </p:nvPr>
        </p:nvSpPr>
        <p:spPr/>
        <p:txBody>
          <a:bodyPr/>
          <a:lstStyle/>
          <a:p>
            <a:fld id="{A67AFE19-8960-4999-8BB5-FA14F1DD873F}" type="slidenum">
              <a:rPr lang="en-US" smtClean="0"/>
              <a:pPr/>
              <a:t>95</a:t>
            </a:fld>
            <a:endParaRPr lang="en-US"/>
          </a:p>
        </p:txBody>
      </p:sp>
      <p:sp>
        <p:nvSpPr>
          <p:cNvPr id="8" name="Google Shape;988;p103"/>
          <p:cNvSpPr txBox="1">
            <a:spLocks/>
          </p:cNvSpPr>
          <p:nvPr/>
        </p:nvSpPr>
        <p:spPr>
          <a:xfrm>
            <a:off x="6172200" y="1555070"/>
            <a:ext cx="5562600" cy="4693330"/>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80000"/>
              </a:lnSpc>
              <a:spcBef>
                <a:spcPts val="0"/>
              </a:spcBef>
              <a:spcAft>
                <a:spcPts val="0"/>
              </a:spcAft>
              <a:buClr>
                <a:schemeClr val="dk1"/>
              </a:buClr>
              <a:buSzPts val="2400"/>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Used during requirements analysis</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To refine use case descriptions</a:t>
            </a:r>
          </a:p>
          <a:p>
            <a:pPr marL="742950" marR="0" lvl="1" indent="-28575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to find additional objects (“participating objects”)</a:t>
            </a:r>
          </a:p>
          <a:p>
            <a:pPr marL="342900" marR="0" lvl="0" indent="-34290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Used during system design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to refine subsystem interfaces</a:t>
            </a:r>
          </a:p>
          <a:p>
            <a:pPr marL="342900" marR="0" lvl="0" indent="-34290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Classes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are represented by rectangles</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Messages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are represented by arrows</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Activations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are represented by narrow rectangles</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ts val="480"/>
              </a:spcBef>
              <a:spcAft>
                <a:spcPts val="0"/>
              </a:spcAft>
              <a:buClr>
                <a:schemeClr val="dk1"/>
              </a:buClr>
              <a:buSzPts val="2400"/>
              <a:buFont typeface="Arial" panose="020B0604020202020204" pitchFamily="34" charset="0"/>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Lifelines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are represented by dashed lines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b="17004"/>
          <a:stretch>
            <a:fillRect/>
          </a:stretch>
        </p:blipFill>
        <p:spPr bwMode="auto">
          <a:xfrm>
            <a:off x="444845" y="1638753"/>
            <a:ext cx="5727355" cy="4525963"/>
          </a:xfrm>
          <a:prstGeom prst="rect">
            <a:avLst/>
          </a:prstGeom>
          <a:ln w="9525">
            <a:solidFill>
              <a:srgbClr val="000000"/>
            </a:solidFill>
            <a:round/>
            <a:headEnd/>
            <a:tailEnd/>
          </a:ln>
          <a:effectLst>
            <a:innerShdw blurRad="76200">
              <a:srgbClr val="000000"/>
            </a:innerShdw>
          </a:effectLst>
          <a:extLst>
            <a:ext uri="{909E8E84-426E-40DD-AFC4-6F175D3DCCD1}">
              <a14:hiddenFill xmlns:a14="http://schemas.microsoft.com/office/drawing/2010/main">
                <a:blipFill dpi="0" rotWithShape="0">
                  <a:blip/>
                  <a:srcRect b="17004"/>
                  <a:stretch>
                    <a:fillRect/>
                  </a:stretch>
                </a:blipFill>
              </a14:hiddenFill>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 Example</a:t>
            </a:r>
            <a:endParaRPr lang="en-US" dirty="0"/>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96</a:t>
            </a:fld>
            <a:endParaRPr lang="en-US"/>
          </a:p>
        </p:txBody>
      </p:sp>
      <p:pic>
        <p:nvPicPr>
          <p:cNvPr id="8" name="Picture 13"/>
          <p:cNvPicPr>
            <a:picLocks noGrp="1" noChangeAspect="1" noChangeArrowheads="1"/>
          </p:cNvPicPr>
          <p:nvPr>
            <p:ph sz="half" idx="1"/>
          </p:nvPr>
        </p:nvPicPr>
        <p:blipFill>
          <a:blip r:embed="rId2" cstate="print"/>
          <a:srcRect/>
          <a:stretch>
            <a:fillRect/>
          </a:stretch>
        </p:blipFill>
        <p:spPr>
          <a:xfrm>
            <a:off x="1066799" y="2088106"/>
            <a:ext cx="10515601" cy="4160294"/>
          </a:xfrm>
          <a:prstGeom prst="rect">
            <a:avLst/>
          </a:prstGeom>
          <a:ln w="28575" cap="sq" cmpd="thickThin">
            <a:solidFill>
              <a:srgbClr val="000000"/>
            </a:solidFill>
            <a:prstDash val="solid"/>
            <a:miter lim="800000"/>
          </a:ln>
          <a:effectLst>
            <a:innerShdw blurRad="76200">
              <a:srgbClr val="000000"/>
            </a:innerShdw>
          </a:effectLst>
        </p:spPr>
      </p:pic>
      <p:sp>
        <p:nvSpPr>
          <p:cNvPr id="9" name="Rectangle 8"/>
          <p:cNvSpPr/>
          <p:nvPr/>
        </p:nvSpPr>
        <p:spPr>
          <a:xfrm>
            <a:off x="1066800" y="1447800"/>
            <a:ext cx="3150158" cy="584775"/>
          </a:xfrm>
          <a:prstGeom prst="rect">
            <a:avLst/>
          </a:prstGeom>
        </p:spPr>
        <p:txBody>
          <a:bodyPr wrap="none">
            <a:spAutoFit/>
          </a:bodyPr>
          <a:lstStyle/>
          <a:p>
            <a:r>
              <a:rPr lang="en-US" sz="3200" dirty="0" smtClean="0"/>
              <a:t>Hotel Reservation</a:t>
            </a:r>
            <a:endParaRPr lang="en-US" sz="32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944562"/>
          </a:xfrm>
        </p:spPr>
        <p:txBody>
          <a:bodyPr/>
          <a:lstStyle/>
          <a:p>
            <a:r>
              <a:rPr lang="en-US" dirty="0" smtClean="0">
                <a:latin typeface="Times" panose="02020603050405020304" pitchFamily="18" charset="0"/>
                <a:cs typeface="Times" panose="02020603050405020304" pitchFamily="18" charset="0"/>
              </a:rPr>
              <a:t>Sequence Diagram To Issue Book From Library</a:t>
            </a:r>
            <a:endParaRPr lang="en-US" dirty="0">
              <a:latin typeface="Times" panose="02020603050405020304" pitchFamily="18" charset="0"/>
              <a:cs typeface="Times" panose="02020603050405020304" pitchFamily="18" charset="0"/>
            </a:endParaRPr>
          </a:p>
        </p:txBody>
      </p:sp>
      <p:sp>
        <p:nvSpPr>
          <p:cNvPr id="5" name="Date Placeholder 4"/>
          <p:cNvSpPr>
            <a:spLocks noGrp="1"/>
          </p:cNvSpPr>
          <p:nvPr>
            <p:ph type="dt" sz="half" idx="10"/>
          </p:nvPr>
        </p:nvSpPr>
        <p:spPr/>
        <p:txBody>
          <a:bodyPr/>
          <a:lstStyle/>
          <a:p>
            <a:fld id="{417BB0D4-C676-4E0B-A597-728CFC7A8B91}" type="datetime1">
              <a:rPr lang="en-US" smtClean="0"/>
              <a:pPr/>
              <a:t>3/29/2019</a:t>
            </a:fld>
            <a:endParaRPr lang="en-US"/>
          </a:p>
        </p:txBody>
      </p:sp>
      <p:sp>
        <p:nvSpPr>
          <p:cNvPr id="6" name="Footer Placeholder 5"/>
          <p:cNvSpPr>
            <a:spLocks noGrp="1"/>
          </p:cNvSpPr>
          <p:nvPr>
            <p:ph type="ftr" sz="quarter" idx="11"/>
          </p:nvPr>
        </p:nvSpPr>
        <p:spPr/>
        <p:txBody>
          <a:bodyPr/>
          <a:lstStyle/>
          <a:p>
            <a:r>
              <a:rPr lang="en-US" smtClean="0"/>
              <a:t>Software Engineering and Project Management- UNIT II</a:t>
            </a:r>
            <a:endParaRPr lang="en-US"/>
          </a:p>
        </p:txBody>
      </p:sp>
      <p:sp>
        <p:nvSpPr>
          <p:cNvPr id="7" name="Slide Number Placeholder 6"/>
          <p:cNvSpPr>
            <a:spLocks noGrp="1"/>
          </p:cNvSpPr>
          <p:nvPr>
            <p:ph type="sldNum" sz="quarter" idx="12"/>
          </p:nvPr>
        </p:nvSpPr>
        <p:spPr/>
        <p:txBody>
          <a:bodyPr/>
          <a:lstStyle/>
          <a:p>
            <a:fld id="{A67AFE19-8960-4999-8BB5-FA14F1DD873F}" type="slidenum">
              <a:rPr lang="en-US" smtClean="0"/>
              <a:pPr/>
              <a:t>97</a:t>
            </a:fld>
            <a:endParaRPr lang="en-US"/>
          </a:p>
        </p:txBody>
      </p:sp>
      <p:pic>
        <p:nvPicPr>
          <p:cNvPr id="9" name="Picture 2" descr="https://image.slidesharecdn.com/librarymanagement-130703045909-phpapp01/95/library-management-10-638.jpg?cb=1372827594"/>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7856" t="12845" r="4253" b="11798"/>
          <a:stretch/>
        </p:blipFill>
        <p:spPr bwMode="auto">
          <a:xfrm>
            <a:off x="1447799" y="1524000"/>
            <a:ext cx="10134601" cy="4832352"/>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latin typeface="Calibri" pitchFamily="34" charset="0"/>
                <a:cs typeface="Arial" charset="0"/>
              </a:rPr>
              <a:t>Activity Diagrams</a:t>
            </a:r>
          </a:p>
        </p:txBody>
      </p:sp>
      <p:sp>
        <p:nvSpPr>
          <p:cNvPr id="6" name="Content Placeholder 5"/>
          <p:cNvSpPr>
            <a:spLocks noGrp="1"/>
          </p:cNvSpPr>
          <p:nvPr>
            <p:ph idx="1"/>
          </p:nvPr>
        </p:nvSpPr>
        <p:spPr>
          <a:xfrm>
            <a:off x="665409" y="1624013"/>
            <a:ext cx="11069391" cy="4852987"/>
          </a:xfrm>
        </p:spPr>
        <p:txBody>
          <a:bodyPr>
            <a:normAutofit lnSpcReduction="10000"/>
          </a:bodyPr>
          <a:lstStyle/>
          <a:p>
            <a:r>
              <a:rPr lang="en-US" dirty="0"/>
              <a:t>Normally employed in business process modelling.</a:t>
            </a:r>
          </a:p>
          <a:p>
            <a:r>
              <a:rPr lang="en-US" dirty="0" smtClean="0"/>
              <a:t>An </a:t>
            </a:r>
            <a:r>
              <a:rPr lang="en-US" dirty="0"/>
              <a:t>activity diagram visually presents a series of actions or flow of control in a system similar to a flowchart or a data flow diagram. </a:t>
            </a:r>
            <a:endParaRPr lang="en-US" dirty="0" smtClean="0"/>
          </a:p>
          <a:p>
            <a:r>
              <a:rPr lang="en-US" dirty="0" smtClean="0"/>
              <a:t>Activity </a:t>
            </a:r>
            <a:r>
              <a:rPr lang="en-US" dirty="0"/>
              <a:t>diagrams are often used in business process modeling</a:t>
            </a:r>
            <a:r>
              <a:rPr lang="en-US" dirty="0" smtClean="0"/>
              <a:t>.</a:t>
            </a:r>
          </a:p>
          <a:p>
            <a:r>
              <a:rPr lang="en-US" dirty="0" smtClean="0"/>
              <a:t> </a:t>
            </a:r>
            <a:r>
              <a:rPr lang="en-US" dirty="0"/>
              <a:t>They can also describe the steps in a use case diagram. </a:t>
            </a:r>
            <a:endParaRPr lang="en-US" dirty="0" smtClean="0"/>
          </a:p>
          <a:p>
            <a:r>
              <a:rPr lang="en-US" dirty="0" smtClean="0"/>
              <a:t>Activities </a:t>
            </a:r>
            <a:r>
              <a:rPr lang="en-US" dirty="0"/>
              <a:t>modeled can be sequential and concurrent. </a:t>
            </a:r>
            <a:endParaRPr lang="en-US" dirty="0" smtClean="0"/>
          </a:p>
          <a:p>
            <a:r>
              <a:rPr lang="en-US" dirty="0" smtClean="0"/>
              <a:t>In </a:t>
            </a:r>
            <a:r>
              <a:rPr lang="en-US" dirty="0"/>
              <a:t>both cases an activity diagram will have a beginning (an initial state) and an end (a final state).</a:t>
            </a:r>
          </a:p>
          <a:p>
            <a:endParaRPr lang="en-US" dirty="0"/>
          </a:p>
        </p:txBody>
      </p:sp>
      <p:sp>
        <p:nvSpPr>
          <p:cNvPr id="3" name="Date Placeholder 2"/>
          <p:cNvSpPr>
            <a:spLocks noGrp="1"/>
          </p:cNvSpPr>
          <p:nvPr>
            <p:ph type="dt" sz="half" idx="10"/>
          </p:nvPr>
        </p:nvSpPr>
        <p:spPr/>
        <p:txBody>
          <a:bodyPr/>
          <a:lstStyle/>
          <a:p>
            <a:fld id="{199DE512-9395-4FB0-96A7-647ECDD36337}" type="datetime1">
              <a:rPr lang="en-US" smtClean="0"/>
              <a:t>3/29/2019</a:t>
            </a:fld>
            <a:endParaRPr lang="en-US"/>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98</a:t>
            </a:fld>
            <a:endParaRPr lang="en-US"/>
          </a:p>
        </p:txBody>
      </p:sp>
    </p:spTree>
    <p:extLst>
      <p:ext uri="{BB962C8B-B14F-4D97-AF65-F5344CB8AC3E}">
        <p14:creationId xmlns:p14="http://schemas.microsoft.com/office/powerpoint/2010/main" val="29565062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latin typeface="Calibri" pitchFamily="34" charset="0"/>
                <a:cs typeface="Arial" charset="0"/>
              </a:rPr>
              <a:t>Activity Diagrams</a:t>
            </a:r>
          </a:p>
        </p:txBody>
      </p:sp>
      <p:sp>
        <p:nvSpPr>
          <p:cNvPr id="3" name="Date Placeholder 2"/>
          <p:cNvSpPr>
            <a:spLocks noGrp="1"/>
          </p:cNvSpPr>
          <p:nvPr>
            <p:ph type="dt" sz="half" idx="10"/>
          </p:nvPr>
        </p:nvSpPr>
        <p:spPr/>
        <p:txBody>
          <a:bodyPr/>
          <a:lstStyle/>
          <a:p>
            <a:fld id="{199DE512-9395-4FB0-96A7-647ECDD36337}" type="datetime1">
              <a:rPr lang="en-US" smtClean="0"/>
              <a:t>3/29/2019</a:t>
            </a:fld>
            <a:endParaRPr lang="en-US"/>
          </a:p>
        </p:txBody>
      </p:sp>
      <p:sp>
        <p:nvSpPr>
          <p:cNvPr id="4" name="Footer Placeholder 3"/>
          <p:cNvSpPr>
            <a:spLocks noGrp="1"/>
          </p:cNvSpPr>
          <p:nvPr>
            <p:ph type="ftr" sz="quarter" idx="11"/>
          </p:nvPr>
        </p:nvSpPr>
        <p:spPr/>
        <p:txBody>
          <a:bodyPr/>
          <a:lstStyle/>
          <a:p>
            <a:r>
              <a:rPr lang="en-US" dirty="0" smtClean="0"/>
              <a:t>Software Engineering and Project Management- UNIT II</a:t>
            </a:r>
            <a:endParaRPr lang="en-US" dirty="0"/>
          </a:p>
        </p:txBody>
      </p:sp>
      <p:sp>
        <p:nvSpPr>
          <p:cNvPr id="5" name="Slide Number Placeholder 4"/>
          <p:cNvSpPr>
            <a:spLocks noGrp="1"/>
          </p:cNvSpPr>
          <p:nvPr>
            <p:ph type="sldNum" sz="quarter" idx="12"/>
          </p:nvPr>
        </p:nvSpPr>
        <p:spPr/>
        <p:txBody>
          <a:bodyPr/>
          <a:lstStyle/>
          <a:p>
            <a:fld id="{A67AFE19-8960-4999-8BB5-FA14F1DD873F}" type="slidenum">
              <a:rPr lang="en-US" smtClean="0"/>
              <a:pPr/>
              <a:t>99</a:t>
            </a:fld>
            <a:endParaRPr lang="en-US"/>
          </a:p>
        </p:txBody>
      </p:sp>
      <p:sp>
        <p:nvSpPr>
          <p:cNvPr id="2" name="Content Placeholder 1"/>
          <p:cNvSpPr>
            <a:spLocks noGrp="1"/>
          </p:cNvSpPr>
          <p:nvPr>
            <p:ph idx="1"/>
          </p:nvPr>
        </p:nvSpPr>
        <p:spPr/>
        <p:txBody>
          <a:bodyPr/>
          <a:lstStyle/>
          <a:p>
            <a:endParaRPr lang="en-US" dirty="0"/>
          </a:p>
        </p:txBody>
      </p:sp>
      <p:graphicFrame>
        <p:nvGraphicFramePr>
          <p:cNvPr id="9" name="Content Placeholder 7"/>
          <p:cNvGraphicFramePr>
            <a:graphicFrameLocks/>
          </p:cNvGraphicFramePr>
          <p:nvPr>
            <p:extLst/>
          </p:nvPr>
        </p:nvGraphicFramePr>
        <p:xfrm>
          <a:off x="642871" y="1652679"/>
          <a:ext cx="10972800" cy="4195496"/>
        </p:xfrm>
        <a:graphic>
          <a:graphicData uri="http://schemas.openxmlformats.org/drawingml/2006/table">
            <a:tbl>
              <a:tblPr firstRow="1" bandRow="1">
                <a:tableStyleId>{5C22544A-7EE6-4342-B048-85BDC9FD1C3A}</a:tableStyleId>
              </a:tblPr>
              <a:tblGrid>
                <a:gridCol w="762000"/>
                <a:gridCol w="1795529"/>
                <a:gridCol w="5672071"/>
                <a:gridCol w="2743200"/>
              </a:tblGrid>
              <a:tr h="358618">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c>
                  <a:txBody>
                    <a:bodyPr/>
                    <a:lstStyle/>
                    <a:p>
                      <a:r>
                        <a:rPr lang="en-US" dirty="0" smtClean="0"/>
                        <a:t>Notation</a:t>
                      </a:r>
                      <a:endParaRPr lang="en-US" dirty="0"/>
                    </a:p>
                  </a:txBody>
                  <a:tcPr/>
                </a:tc>
              </a:tr>
              <a:tr h="610997">
                <a:tc>
                  <a:txBody>
                    <a:bodyPr/>
                    <a:lstStyle/>
                    <a:p>
                      <a:r>
                        <a:rPr lang="en-US" dirty="0" smtClean="0"/>
                        <a:t>1</a:t>
                      </a:r>
                      <a:endParaRPr lang="en-US" dirty="0"/>
                    </a:p>
                  </a:txBody>
                  <a:tcPr/>
                </a:tc>
                <a:tc>
                  <a:txBody>
                    <a:bodyPr/>
                    <a:lstStyle/>
                    <a:p>
                      <a:r>
                        <a:rPr lang="en-US" dirty="0" smtClean="0"/>
                        <a:t>Initial State or Start Point</a:t>
                      </a:r>
                      <a:endParaRPr lang="en-US" dirty="0"/>
                    </a:p>
                  </a:txBody>
                  <a:tcPr/>
                </a:tc>
                <a:tc>
                  <a:txBody>
                    <a:bodyPr/>
                    <a:lstStyle/>
                    <a:p>
                      <a:r>
                        <a:rPr lang="en-US" dirty="0" smtClean="0"/>
                        <a:t>Represents the initial action state or the start point for any activity diagram</a:t>
                      </a:r>
                      <a:endParaRPr lang="en-US" dirty="0"/>
                    </a:p>
                  </a:txBody>
                  <a:tcPr/>
                </a:tc>
                <a:tc>
                  <a:txBody>
                    <a:bodyPr/>
                    <a:lstStyle/>
                    <a:p>
                      <a:endParaRPr lang="en-US" dirty="0"/>
                    </a:p>
                  </a:txBody>
                  <a:tcPr/>
                </a:tc>
              </a:tr>
              <a:tr h="1139782">
                <a:tc>
                  <a:txBody>
                    <a:bodyPr/>
                    <a:lstStyle/>
                    <a:p>
                      <a:r>
                        <a:rPr lang="en-US" dirty="0" smtClean="0"/>
                        <a:t>2</a:t>
                      </a:r>
                      <a:endParaRPr lang="en-US" dirty="0"/>
                    </a:p>
                  </a:txBody>
                  <a:tcPr/>
                </a:tc>
                <a:tc>
                  <a:txBody>
                    <a:bodyPr/>
                    <a:lstStyle/>
                    <a:p>
                      <a:r>
                        <a:rPr lang="en-US" dirty="0" smtClean="0"/>
                        <a:t>Activity or Action State</a:t>
                      </a:r>
                    </a:p>
                  </a:txBody>
                  <a:tcPr/>
                </a:tc>
                <a:tc>
                  <a:txBody>
                    <a:bodyPr/>
                    <a:lstStyle/>
                    <a:p>
                      <a:r>
                        <a:rPr lang="en-US" dirty="0" smtClean="0"/>
                        <a:t>An action state represents the non-interruptible action of objects. </a:t>
                      </a:r>
                      <a:endParaRPr lang="en-US" dirty="0"/>
                    </a:p>
                  </a:txBody>
                  <a:tcPr/>
                </a:tc>
                <a:tc>
                  <a:txBody>
                    <a:bodyPr/>
                    <a:lstStyle/>
                    <a:p>
                      <a:endParaRPr lang="en-US" dirty="0"/>
                    </a:p>
                  </a:txBody>
                  <a:tcPr/>
                </a:tc>
              </a:tr>
              <a:tr h="861154">
                <a:tc>
                  <a:txBody>
                    <a:bodyPr/>
                    <a:lstStyle/>
                    <a:p>
                      <a:r>
                        <a:rPr lang="en-US" dirty="0" smtClean="0"/>
                        <a:t>3</a:t>
                      </a:r>
                      <a:endParaRPr lang="en-US" dirty="0"/>
                    </a:p>
                  </a:txBody>
                  <a:tcPr/>
                </a:tc>
                <a:tc>
                  <a:txBody>
                    <a:bodyPr/>
                    <a:lstStyle/>
                    <a:p>
                      <a:r>
                        <a:rPr lang="en-US" dirty="0" smtClean="0"/>
                        <a:t>Action Flow</a:t>
                      </a:r>
                      <a:endParaRPr lang="en-US" dirty="0"/>
                    </a:p>
                  </a:txBody>
                  <a:tcPr/>
                </a:tc>
                <a:tc>
                  <a:txBody>
                    <a:bodyPr/>
                    <a:lstStyle/>
                    <a:p>
                      <a:r>
                        <a:rPr lang="en-US" dirty="0" smtClean="0"/>
                        <a:t>Action flows, also called edges and paths, illustrate the transitions from one action state to another</a:t>
                      </a:r>
                      <a:endParaRPr lang="en-US" dirty="0"/>
                    </a:p>
                  </a:txBody>
                  <a:tcPr/>
                </a:tc>
                <a:tc>
                  <a:txBody>
                    <a:bodyPr/>
                    <a:lstStyle/>
                    <a:p>
                      <a:endParaRPr lang="en-US" dirty="0"/>
                    </a:p>
                  </a:txBody>
                  <a:tcPr/>
                </a:tc>
              </a:tr>
              <a:tr h="861154">
                <a:tc>
                  <a:txBody>
                    <a:bodyPr/>
                    <a:lstStyle/>
                    <a:p>
                      <a:r>
                        <a:rPr lang="en-US" dirty="0" smtClean="0"/>
                        <a:t>4</a:t>
                      </a:r>
                      <a:endParaRPr lang="en-US" dirty="0"/>
                    </a:p>
                  </a:txBody>
                  <a:tcPr/>
                </a:tc>
                <a:tc>
                  <a:txBody>
                    <a:bodyPr/>
                    <a:lstStyle/>
                    <a:p>
                      <a:r>
                        <a:rPr lang="en-US" dirty="0" smtClean="0"/>
                        <a:t>Object Flow</a:t>
                      </a:r>
                      <a:endParaRPr lang="en-US" dirty="0"/>
                    </a:p>
                  </a:txBody>
                  <a:tcPr/>
                </a:tc>
                <a:tc>
                  <a:txBody>
                    <a:bodyPr/>
                    <a:lstStyle/>
                    <a:p>
                      <a:r>
                        <a:rPr lang="en-US" dirty="0" smtClean="0"/>
                        <a:t>Object flow refers to the creation and modification of objects by activities. An object flow arrow from an action to an object means that the action creates or influences the object. </a:t>
                      </a:r>
                      <a:endParaRPr lang="en-US" dirty="0"/>
                    </a:p>
                  </a:txBody>
                  <a:tcPr/>
                </a:tc>
                <a:tc>
                  <a:txBody>
                    <a:bodyPr/>
                    <a:lstStyle/>
                    <a:p>
                      <a:endParaRPr lang="en-US" dirty="0"/>
                    </a:p>
                  </a:txBody>
                  <a:tcPr/>
                </a:tc>
              </a:tr>
            </a:tbl>
          </a:graphicData>
        </a:graphic>
      </p:graphicFrame>
      <p:pic>
        <p:nvPicPr>
          <p:cNvPr id="8" name="Picture 7"/>
          <p:cNvPicPr>
            <a:picLocks noChangeAspect="1"/>
          </p:cNvPicPr>
          <p:nvPr/>
        </p:nvPicPr>
        <p:blipFill>
          <a:blip r:embed="rId2"/>
          <a:stretch>
            <a:fillRect/>
          </a:stretch>
        </p:blipFill>
        <p:spPr>
          <a:xfrm>
            <a:off x="8737601" y="2057400"/>
            <a:ext cx="2844800" cy="581025"/>
          </a:xfrm>
          <a:prstGeom prst="rect">
            <a:avLst/>
          </a:prstGeom>
        </p:spPr>
      </p:pic>
      <p:pic>
        <p:nvPicPr>
          <p:cNvPr id="10" name="Picture 9"/>
          <p:cNvPicPr>
            <a:picLocks noChangeAspect="1"/>
          </p:cNvPicPr>
          <p:nvPr/>
        </p:nvPicPr>
        <p:blipFill>
          <a:blip r:embed="rId3"/>
          <a:stretch>
            <a:fillRect/>
          </a:stretch>
        </p:blipFill>
        <p:spPr>
          <a:xfrm>
            <a:off x="8753476" y="2768860"/>
            <a:ext cx="2828925" cy="888740"/>
          </a:xfrm>
          <a:prstGeom prst="rect">
            <a:avLst/>
          </a:prstGeom>
        </p:spPr>
      </p:pic>
      <p:pic>
        <p:nvPicPr>
          <p:cNvPr id="11" name="Picture 10"/>
          <p:cNvPicPr>
            <a:picLocks noChangeAspect="1"/>
          </p:cNvPicPr>
          <p:nvPr/>
        </p:nvPicPr>
        <p:blipFill>
          <a:blip r:embed="rId4"/>
          <a:stretch>
            <a:fillRect/>
          </a:stretch>
        </p:blipFill>
        <p:spPr>
          <a:xfrm>
            <a:off x="8051802" y="4119740"/>
            <a:ext cx="3530599" cy="447675"/>
          </a:xfrm>
          <a:prstGeom prst="rect">
            <a:avLst/>
          </a:prstGeom>
        </p:spPr>
      </p:pic>
      <p:pic>
        <p:nvPicPr>
          <p:cNvPr id="12" name="Picture 11"/>
          <p:cNvPicPr>
            <a:picLocks noChangeAspect="1"/>
          </p:cNvPicPr>
          <p:nvPr/>
        </p:nvPicPr>
        <p:blipFill>
          <a:blip r:embed="rId5"/>
          <a:stretch>
            <a:fillRect/>
          </a:stretch>
        </p:blipFill>
        <p:spPr>
          <a:xfrm>
            <a:off x="8763000" y="4673779"/>
            <a:ext cx="2630146" cy="1117421"/>
          </a:xfrm>
          <a:prstGeom prst="rect">
            <a:avLst/>
          </a:prstGeom>
        </p:spPr>
      </p:pic>
    </p:spTree>
    <p:extLst>
      <p:ext uri="{BB962C8B-B14F-4D97-AF65-F5344CB8AC3E}">
        <p14:creationId xmlns:p14="http://schemas.microsoft.com/office/powerpoint/2010/main" val="1398945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24972</TotalTime>
  <Words>7043</Words>
  <Application>Microsoft Office PowerPoint</Application>
  <PresentationFormat>Widescreen</PresentationFormat>
  <Paragraphs>1102</Paragraphs>
  <Slides>107</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107</vt:i4>
      </vt:variant>
    </vt:vector>
  </HeadingPairs>
  <TitlesOfParts>
    <vt:vector size="116" baseType="lpstr">
      <vt:lpstr>Arial</vt:lpstr>
      <vt:lpstr>Arial Black</vt:lpstr>
      <vt:lpstr>Calibri</vt:lpstr>
      <vt:lpstr>Times</vt:lpstr>
      <vt:lpstr>Times New Roman</vt:lpstr>
      <vt:lpstr>Wingdings</vt:lpstr>
      <vt:lpstr>Zapf Dingbats</vt:lpstr>
      <vt:lpstr>Office Theme</vt:lpstr>
      <vt:lpstr>Custom Design</vt:lpstr>
      <vt:lpstr>PowerPoint Presentation</vt:lpstr>
      <vt:lpstr>Syllabus – Unit II</vt:lpstr>
      <vt:lpstr>The Requirement Engineering  </vt:lpstr>
      <vt:lpstr>What is Requirements Engineering?</vt:lpstr>
      <vt:lpstr>Requirement Definitions and Specifications Example</vt:lpstr>
      <vt:lpstr>Ugly Face of Requirement Engineering</vt:lpstr>
      <vt:lpstr>Requirement Engineering Steps</vt:lpstr>
      <vt:lpstr>Requirements Engineering steps </vt:lpstr>
      <vt:lpstr>Requirements Engineering- Steps</vt:lpstr>
      <vt:lpstr>Requirements Engineering- Steps</vt:lpstr>
      <vt:lpstr>Requirements Engineering- Steps</vt:lpstr>
      <vt:lpstr>PowerPoint Presentation</vt:lpstr>
      <vt:lpstr>The process of requirements engineering</vt:lpstr>
      <vt:lpstr>Requirements Evolution</vt:lpstr>
      <vt:lpstr>User and System Requirements</vt:lpstr>
      <vt:lpstr>User and System Requirements </vt:lpstr>
      <vt:lpstr>Example</vt:lpstr>
      <vt:lpstr>RE Process</vt:lpstr>
      <vt:lpstr>The RE process</vt:lpstr>
      <vt:lpstr>RE Process</vt:lpstr>
      <vt:lpstr>Types of Requirements</vt:lpstr>
      <vt:lpstr>Bad Requirements </vt:lpstr>
      <vt:lpstr>Ambiguous Requirements</vt:lpstr>
      <vt:lpstr>Requirements Checking</vt:lpstr>
      <vt:lpstr> SOFTWARE DESIGN </vt:lpstr>
      <vt:lpstr>Software Design</vt:lpstr>
      <vt:lpstr>Software Design Levels </vt:lpstr>
      <vt:lpstr>Good design and Bad Design</vt:lpstr>
      <vt:lpstr>Good Design vs Bad Design</vt:lpstr>
      <vt:lpstr>What is a good design?</vt:lpstr>
      <vt:lpstr>Abstraction</vt:lpstr>
      <vt:lpstr>Modularity</vt:lpstr>
      <vt:lpstr>Modularity</vt:lpstr>
      <vt:lpstr>Modularity</vt:lpstr>
      <vt:lpstr>Cohesion and Coupling</vt:lpstr>
      <vt:lpstr>Cohesion and Coupling</vt:lpstr>
      <vt:lpstr>Transition from Analysis to Design </vt:lpstr>
      <vt:lpstr>Transition from Analysis to Design</vt:lpstr>
      <vt:lpstr>Forward Engineering </vt:lpstr>
      <vt:lpstr>Reverse Engineering </vt:lpstr>
      <vt:lpstr>Reverse Engineering </vt:lpstr>
      <vt:lpstr>Forward vrs Reverse Engineering</vt:lpstr>
      <vt:lpstr>Differences Between Forward Engineering and Reverse Engineering </vt:lpstr>
      <vt:lpstr>             Two Approaches for Analysis &amp; Design</vt:lpstr>
      <vt:lpstr>Structured Analysis</vt:lpstr>
      <vt:lpstr>Structured Analysis</vt:lpstr>
      <vt:lpstr>Control Flow Diagrams</vt:lpstr>
      <vt:lpstr>Control Flow Diagrams</vt:lpstr>
      <vt:lpstr>Control Flow Diagram</vt:lpstr>
      <vt:lpstr>Control Flow Diagram</vt:lpstr>
      <vt:lpstr>Data Flow Diagrams</vt:lpstr>
      <vt:lpstr>Data Flow Diagram </vt:lpstr>
      <vt:lpstr>DFD Notations</vt:lpstr>
      <vt:lpstr>DFD Rules and Tips</vt:lpstr>
      <vt:lpstr>DFD</vt:lpstr>
      <vt:lpstr>Data-processing models</vt:lpstr>
      <vt:lpstr> Data Flow Diagram</vt:lpstr>
      <vt:lpstr> DFD- Level 0 </vt:lpstr>
      <vt:lpstr>DFD- Level 1</vt:lpstr>
      <vt:lpstr>DFD- Level 2</vt:lpstr>
      <vt:lpstr>Example DFD : Safe home Software</vt:lpstr>
      <vt:lpstr> Level 0 DFD</vt:lpstr>
      <vt:lpstr> Level 1 DFD</vt:lpstr>
      <vt:lpstr>Entity Relationship Diagrams</vt:lpstr>
      <vt:lpstr>ER Diagram Notations </vt:lpstr>
      <vt:lpstr>ER Diagram</vt:lpstr>
      <vt:lpstr>ER Diagram</vt:lpstr>
      <vt:lpstr>UML-History</vt:lpstr>
      <vt:lpstr>Object Oriented Analysis and design</vt:lpstr>
      <vt:lpstr>OOAD :Object Modelling</vt:lpstr>
      <vt:lpstr>Dynamic Modelling</vt:lpstr>
      <vt:lpstr>Functional Modelling</vt:lpstr>
      <vt:lpstr>SSAD vs OOAD</vt:lpstr>
      <vt:lpstr>Benefits of OOAD</vt:lpstr>
      <vt:lpstr>What is UML?</vt:lpstr>
      <vt:lpstr>UML Concepts</vt:lpstr>
      <vt:lpstr>UML supported diagrams</vt:lpstr>
      <vt:lpstr>Model Terminology</vt:lpstr>
      <vt:lpstr>UML Diagrams</vt:lpstr>
      <vt:lpstr>Brief Overview</vt:lpstr>
      <vt:lpstr>Use Case Diagram</vt:lpstr>
      <vt:lpstr>Use Case Diagram</vt:lpstr>
      <vt:lpstr>Use Case Diagram</vt:lpstr>
      <vt:lpstr>PowerPoint Presentation</vt:lpstr>
      <vt:lpstr>Use Case Diagram</vt:lpstr>
      <vt:lpstr>Class Diagram</vt:lpstr>
      <vt:lpstr>Class Diagram</vt:lpstr>
      <vt:lpstr>Class Diagram</vt:lpstr>
      <vt:lpstr>Class Diagram</vt:lpstr>
      <vt:lpstr>UML Class Example</vt:lpstr>
      <vt:lpstr>UML Sequence Diagrams</vt:lpstr>
      <vt:lpstr>UML Sequence Diagrams</vt:lpstr>
      <vt:lpstr>UML Sequence Diagrams- Types of Messages in Sequence Diagrams</vt:lpstr>
      <vt:lpstr>UML Sequence Diagrams- Types of Messages in Sequence Diagrams</vt:lpstr>
      <vt:lpstr>Sequence Diagram</vt:lpstr>
      <vt:lpstr>Sequence Diagram Example</vt:lpstr>
      <vt:lpstr>Sequence Diagram To Issue Book From Library</vt:lpstr>
      <vt:lpstr>Activity Diagrams</vt:lpstr>
      <vt:lpstr>Activity Diagrams</vt:lpstr>
      <vt:lpstr>Activity Diagrams</vt:lpstr>
      <vt:lpstr>Activity Diagrams</vt:lpstr>
      <vt:lpstr>Activity Diagram- Example</vt:lpstr>
      <vt:lpstr>State Chart Diagram</vt:lpstr>
      <vt:lpstr>State Chart Diagram</vt:lpstr>
      <vt:lpstr>State Chart Diagram</vt:lpstr>
      <vt:lpstr>State Chart Diagram- Example</vt:lpstr>
      <vt:lpstr>References</vt:lpstr>
    </vt:vector>
  </TitlesOfParts>
  <Company>NVIDIA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skinger</dc:creator>
  <cp:lastModifiedBy>Lahane, Prashant</cp:lastModifiedBy>
  <cp:revision>291</cp:revision>
  <dcterms:created xsi:type="dcterms:W3CDTF">2018-04-24T16:08:04Z</dcterms:created>
  <dcterms:modified xsi:type="dcterms:W3CDTF">2019-03-29T05:13:24Z</dcterms:modified>
</cp:coreProperties>
</file>